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46524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46524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46524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46524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46524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46524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46524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46524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46524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F46524"/>
        </a:fontRef>
        <a:srgbClr val="F46524"/>
      </a:tcTxStyle>
      <a:tcStyle>
        <a:tcBdr>
          <a:left>
            <a:ln w="12700" cap="flat">
              <a:solidFill>
                <a:srgbClr val="F46524"/>
              </a:solidFill>
              <a:prstDash val="solid"/>
              <a:round/>
            </a:ln>
          </a:left>
          <a:right>
            <a:ln w="12700" cap="flat">
              <a:solidFill>
                <a:srgbClr val="F46524"/>
              </a:solidFill>
              <a:prstDash val="solid"/>
              <a:round/>
            </a:ln>
          </a:right>
          <a:top>
            <a:ln w="12700" cap="flat">
              <a:solidFill>
                <a:srgbClr val="F46524"/>
              </a:solidFill>
              <a:prstDash val="solid"/>
              <a:round/>
            </a:ln>
          </a:top>
          <a:bottom>
            <a:ln w="12700" cap="flat">
              <a:solidFill>
                <a:srgbClr val="F46524"/>
              </a:solidFill>
              <a:prstDash val="solid"/>
              <a:round/>
            </a:ln>
          </a:bottom>
          <a:insideH>
            <a:ln w="12700" cap="flat">
              <a:solidFill>
                <a:srgbClr val="F46524"/>
              </a:solidFill>
              <a:prstDash val="solid"/>
              <a:round/>
            </a:ln>
          </a:insideH>
          <a:insideV>
            <a:ln w="12700" cap="flat">
              <a:solidFill>
                <a:srgbClr val="F46524"/>
              </a:solidFill>
              <a:prstDash val="solid"/>
              <a:round/>
            </a:ln>
          </a:insideV>
        </a:tcBdr>
        <a:fill>
          <a:solidFill>
            <a:srgbClr val="CAD0DE"/>
          </a:solidFill>
        </a:fill>
      </a:tcStyle>
    </a:wholeTbl>
    <a:band2H>
      <a:tcTxStyle b="def" i="def"/>
      <a:tcStyle>
        <a:tcBdr/>
        <a:fill>
          <a:solidFill>
            <a:srgbClr val="E6E9EF"/>
          </a:solidFill>
        </a:fill>
      </a:tcStyle>
    </a:band2H>
    <a:firstCol>
      <a:tcTxStyle b="on" i="off">
        <a:fontRef idx="major">
          <a:srgbClr val="F46524"/>
        </a:fontRef>
        <a:srgbClr val="F46524"/>
      </a:tcTxStyle>
      <a:tcStyle>
        <a:tcBdr>
          <a:left>
            <a:ln w="12700" cap="flat">
              <a:solidFill>
                <a:srgbClr val="F46524"/>
              </a:solidFill>
              <a:prstDash val="solid"/>
              <a:round/>
            </a:ln>
          </a:left>
          <a:right>
            <a:ln w="12700" cap="flat">
              <a:solidFill>
                <a:srgbClr val="F46524"/>
              </a:solidFill>
              <a:prstDash val="solid"/>
              <a:round/>
            </a:ln>
          </a:right>
          <a:top>
            <a:ln w="12700" cap="flat">
              <a:solidFill>
                <a:srgbClr val="F46524"/>
              </a:solidFill>
              <a:prstDash val="solid"/>
              <a:round/>
            </a:ln>
          </a:top>
          <a:bottom>
            <a:ln w="12700" cap="flat">
              <a:solidFill>
                <a:srgbClr val="F46524"/>
              </a:solidFill>
              <a:prstDash val="solid"/>
              <a:round/>
            </a:ln>
          </a:bottom>
          <a:insideH>
            <a:ln w="12700" cap="flat">
              <a:solidFill>
                <a:srgbClr val="F46524"/>
              </a:solidFill>
              <a:prstDash val="solid"/>
              <a:round/>
            </a:ln>
          </a:insideH>
          <a:insideV>
            <a:ln w="12700" cap="flat">
              <a:solidFill>
                <a:srgbClr val="F46524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46524"/>
        </a:fontRef>
        <a:srgbClr val="F46524"/>
      </a:tcTxStyle>
      <a:tcStyle>
        <a:tcBdr>
          <a:left>
            <a:ln w="12700" cap="flat">
              <a:solidFill>
                <a:srgbClr val="F46524"/>
              </a:solidFill>
              <a:prstDash val="solid"/>
              <a:round/>
            </a:ln>
          </a:left>
          <a:right>
            <a:ln w="12700" cap="flat">
              <a:solidFill>
                <a:srgbClr val="F46524"/>
              </a:solidFill>
              <a:prstDash val="solid"/>
              <a:round/>
            </a:ln>
          </a:right>
          <a:top>
            <a:ln w="38100" cap="flat">
              <a:solidFill>
                <a:srgbClr val="F46524"/>
              </a:solidFill>
              <a:prstDash val="solid"/>
              <a:round/>
            </a:ln>
          </a:top>
          <a:bottom>
            <a:ln w="12700" cap="flat">
              <a:solidFill>
                <a:srgbClr val="F46524"/>
              </a:solidFill>
              <a:prstDash val="solid"/>
              <a:round/>
            </a:ln>
          </a:bottom>
          <a:insideH>
            <a:ln w="12700" cap="flat">
              <a:solidFill>
                <a:srgbClr val="F46524"/>
              </a:solidFill>
              <a:prstDash val="solid"/>
              <a:round/>
            </a:ln>
          </a:insideH>
          <a:insideV>
            <a:ln w="12700" cap="flat">
              <a:solidFill>
                <a:srgbClr val="F46524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46524"/>
        </a:fontRef>
        <a:srgbClr val="F46524"/>
      </a:tcTxStyle>
      <a:tcStyle>
        <a:tcBdr>
          <a:left>
            <a:ln w="12700" cap="flat">
              <a:solidFill>
                <a:srgbClr val="F46524"/>
              </a:solidFill>
              <a:prstDash val="solid"/>
              <a:round/>
            </a:ln>
          </a:left>
          <a:right>
            <a:ln w="12700" cap="flat">
              <a:solidFill>
                <a:srgbClr val="F46524"/>
              </a:solidFill>
              <a:prstDash val="solid"/>
              <a:round/>
            </a:ln>
          </a:right>
          <a:top>
            <a:ln w="12700" cap="flat">
              <a:solidFill>
                <a:srgbClr val="F46524"/>
              </a:solidFill>
              <a:prstDash val="solid"/>
              <a:round/>
            </a:ln>
          </a:top>
          <a:bottom>
            <a:ln w="38100" cap="flat">
              <a:solidFill>
                <a:srgbClr val="F46524"/>
              </a:solidFill>
              <a:prstDash val="solid"/>
              <a:round/>
            </a:ln>
          </a:bottom>
          <a:insideH>
            <a:ln w="12700" cap="flat">
              <a:solidFill>
                <a:srgbClr val="F46524"/>
              </a:solidFill>
              <a:prstDash val="solid"/>
              <a:round/>
            </a:ln>
          </a:insideH>
          <a:insideV>
            <a:ln w="12700" cap="flat">
              <a:solidFill>
                <a:srgbClr val="F46524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F46524"/>
        </a:fontRef>
        <a:srgbClr val="F46524"/>
      </a:tcTxStyle>
      <a:tcStyle>
        <a:tcBdr>
          <a:left>
            <a:ln w="12700" cap="flat">
              <a:solidFill>
                <a:srgbClr val="F46524"/>
              </a:solidFill>
              <a:prstDash val="solid"/>
              <a:round/>
            </a:ln>
          </a:left>
          <a:right>
            <a:ln w="12700" cap="flat">
              <a:solidFill>
                <a:srgbClr val="F46524"/>
              </a:solidFill>
              <a:prstDash val="solid"/>
              <a:round/>
            </a:ln>
          </a:right>
          <a:top>
            <a:ln w="12700" cap="flat">
              <a:solidFill>
                <a:srgbClr val="F46524"/>
              </a:solidFill>
              <a:prstDash val="solid"/>
              <a:round/>
            </a:ln>
          </a:top>
          <a:bottom>
            <a:ln w="12700" cap="flat">
              <a:solidFill>
                <a:srgbClr val="F46524"/>
              </a:solidFill>
              <a:prstDash val="solid"/>
              <a:round/>
            </a:ln>
          </a:bottom>
          <a:insideH>
            <a:ln w="12700" cap="flat">
              <a:solidFill>
                <a:srgbClr val="F46524"/>
              </a:solidFill>
              <a:prstDash val="solid"/>
              <a:round/>
            </a:ln>
          </a:insideH>
          <a:insideV>
            <a:ln w="12700" cap="flat">
              <a:solidFill>
                <a:srgbClr val="F46524"/>
              </a:solidFill>
              <a:prstDash val="solid"/>
              <a:round/>
            </a:ln>
          </a:insideV>
        </a:tcBdr>
        <a:fill>
          <a:solidFill>
            <a:srgbClr val="CADDF6"/>
          </a:solidFill>
        </a:fill>
      </a:tcStyle>
    </a:wholeTbl>
    <a:band2H>
      <a:tcTxStyle b="def" i="def"/>
      <a:tcStyle>
        <a:tcBdr/>
        <a:fill>
          <a:solidFill>
            <a:srgbClr val="E6EFFB"/>
          </a:solidFill>
        </a:fill>
      </a:tcStyle>
    </a:band2H>
    <a:firstCol>
      <a:tcTxStyle b="on" i="off">
        <a:fontRef idx="major">
          <a:srgbClr val="F46524"/>
        </a:fontRef>
        <a:srgbClr val="F46524"/>
      </a:tcTxStyle>
      <a:tcStyle>
        <a:tcBdr>
          <a:left>
            <a:ln w="12700" cap="flat">
              <a:solidFill>
                <a:srgbClr val="F46524"/>
              </a:solidFill>
              <a:prstDash val="solid"/>
              <a:round/>
            </a:ln>
          </a:left>
          <a:right>
            <a:ln w="12700" cap="flat">
              <a:solidFill>
                <a:srgbClr val="F46524"/>
              </a:solidFill>
              <a:prstDash val="solid"/>
              <a:round/>
            </a:ln>
          </a:right>
          <a:top>
            <a:ln w="12700" cap="flat">
              <a:solidFill>
                <a:srgbClr val="F46524"/>
              </a:solidFill>
              <a:prstDash val="solid"/>
              <a:round/>
            </a:ln>
          </a:top>
          <a:bottom>
            <a:ln w="12700" cap="flat">
              <a:solidFill>
                <a:srgbClr val="F46524"/>
              </a:solidFill>
              <a:prstDash val="solid"/>
              <a:round/>
            </a:ln>
          </a:bottom>
          <a:insideH>
            <a:ln w="12700" cap="flat">
              <a:solidFill>
                <a:srgbClr val="F46524"/>
              </a:solidFill>
              <a:prstDash val="solid"/>
              <a:round/>
            </a:ln>
          </a:insideH>
          <a:insideV>
            <a:ln w="12700" cap="flat">
              <a:solidFill>
                <a:srgbClr val="F46524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46524"/>
        </a:fontRef>
        <a:srgbClr val="F46524"/>
      </a:tcTxStyle>
      <a:tcStyle>
        <a:tcBdr>
          <a:left>
            <a:ln w="12700" cap="flat">
              <a:solidFill>
                <a:srgbClr val="F46524"/>
              </a:solidFill>
              <a:prstDash val="solid"/>
              <a:round/>
            </a:ln>
          </a:left>
          <a:right>
            <a:ln w="12700" cap="flat">
              <a:solidFill>
                <a:srgbClr val="F46524"/>
              </a:solidFill>
              <a:prstDash val="solid"/>
              <a:round/>
            </a:ln>
          </a:right>
          <a:top>
            <a:ln w="38100" cap="flat">
              <a:solidFill>
                <a:srgbClr val="F46524"/>
              </a:solidFill>
              <a:prstDash val="solid"/>
              <a:round/>
            </a:ln>
          </a:top>
          <a:bottom>
            <a:ln w="12700" cap="flat">
              <a:solidFill>
                <a:srgbClr val="F46524"/>
              </a:solidFill>
              <a:prstDash val="solid"/>
              <a:round/>
            </a:ln>
          </a:bottom>
          <a:insideH>
            <a:ln w="12700" cap="flat">
              <a:solidFill>
                <a:srgbClr val="F46524"/>
              </a:solidFill>
              <a:prstDash val="solid"/>
              <a:round/>
            </a:ln>
          </a:insideH>
          <a:insideV>
            <a:ln w="12700" cap="flat">
              <a:solidFill>
                <a:srgbClr val="F46524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46524"/>
        </a:fontRef>
        <a:srgbClr val="F46524"/>
      </a:tcTxStyle>
      <a:tcStyle>
        <a:tcBdr>
          <a:left>
            <a:ln w="12700" cap="flat">
              <a:solidFill>
                <a:srgbClr val="F46524"/>
              </a:solidFill>
              <a:prstDash val="solid"/>
              <a:round/>
            </a:ln>
          </a:left>
          <a:right>
            <a:ln w="12700" cap="flat">
              <a:solidFill>
                <a:srgbClr val="F46524"/>
              </a:solidFill>
              <a:prstDash val="solid"/>
              <a:round/>
            </a:ln>
          </a:right>
          <a:top>
            <a:ln w="12700" cap="flat">
              <a:solidFill>
                <a:srgbClr val="F46524"/>
              </a:solidFill>
              <a:prstDash val="solid"/>
              <a:round/>
            </a:ln>
          </a:top>
          <a:bottom>
            <a:ln w="38100" cap="flat">
              <a:solidFill>
                <a:srgbClr val="F46524"/>
              </a:solidFill>
              <a:prstDash val="solid"/>
              <a:round/>
            </a:ln>
          </a:bottom>
          <a:insideH>
            <a:ln w="12700" cap="flat">
              <a:solidFill>
                <a:srgbClr val="F46524"/>
              </a:solidFill>
              <a:prstDash val="solid"/>
              <a:round/>
            </a:ln>
          </a:insideH>
          <a:insideV>
            <a:ln w="12700" cap="flat">
              <a:solidFill>
                <a:srgbClr val="F46524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F46524"/>
        </a:fontRef>
        <a:srgbClr val="F46524"/>
      </a:tcTxStyle>
      <a:tcStyle>
        <a:tcBdr>
          <a:left>
            <a:ln w="12700" cap="flat">
              <a:solidFill>
                <a:srgbClr val="F46524"/>
              </a:solidFill>
              <a:prstDash val="solid"/>
              <a:round/>
            </a:ln>
          </a:left>
          <a:right>
            <a:ln w="12700" cap="flat">
              <a:solidFill>
                <a:srgbClr val="F46524"/>
              </a:solidFill>
              <a:prstDash val="solid"/>
              <a:round/>
            </a:ln>
          </a:right>
          <a:top>
            <a:ln w="12700" cap="flat">
              <a:solidFill>
                <a:srgbClr val="F46524"/>
              </a:solidFill>
              <a:prstDash val="solid"/>
              <a:round/>
            </a:ln>
          </a:top>
          <a:bottom>
            <a:ln w="12700" cap="flat">
              <a:solidFill>
                <a:srgbClr val="F46524"/>
              </a:solidFill>
              <a:prstDash val="solid"/>
              <a:round/>
            </a:ln>
          </a:bottom>
          <a:insideH>
            <a:ln w="12700" cap="flat">
              <a:solidFill>
                <a:srgbClr val="F46524"/>
              </a:solidFill>
              <a:prstDash val="solid"/>
              <a:round/>
            </a:ln>
          </a:insideH>
          <a:insideV>
            <a:ln w="12700" cap="flat">
              <a:solidFill>
                <a:srgbClr val="F46524"/>
              </a:solidFill>
              <a:prstDash val="solid"/>
              <a:round/>
            </a:ln>
          </a:insideV>
        </a:tcBdr>
        <a:fill>
          <a:solidFill>
            <a:srgbClr val="FFE3D9"/>
          </a:solidFill>
        </a:fill>
      </a:tcStyle>
    </a:wholeTbl>
    <a:band2H>
      <a:tcTxStyle b="def" i="def"/>
      <a:tcStyle>
        <a:tcBdr/>
        <a:fill>
          <a:solidFill>
            <a:srgbClr val="FFF1ED"/>
          </a:solidFill>
        </a:fill>
      </a:tcStyle>
    </a:band2H>
    <a:firstCol>
      <a:tcTxStyle b="on" i="off">
        <a:fontRef idx="major">
          <a:srgbClr val="F46524"/>
        </a:fontRef>
        <a:srgbClr val="F46524"/>
      </a:tcTxStyle>
      <a:tcStyle>
        <a:tcBdr>
          <a:left>
            <a:ln w="12700" cap="flat">
              <a:solidFill>
                <a:srgbClr val="F46524"/>
              </a:solidFill>
              <a:prstDash val="solid"/>
              <a:round/>
            </a:ln>
          </a:left>
          <a:right>
            <a:ln w="12700" cap="flat">
              <a:solidFill>
                <a:srgbClr val="F46524"/>
              </a:solidFill>
              <a:prstDash val="solid"/>
              <a:round/>
            </a:ln>
          </a:right>
          <a:top>
            <a:ln w="12700" cap="flat">
              <a:solidFill>
                <a:srgbClr val="F46524"/>
              </a:solidFill>
              <a:prstDash val="solid"/>
              <a:round/>
            </a:ln>
          </a:top>
          <a:bottom>
            <a:ln w="12700" cap="flat">
              <a:solidFill>
                <a:srgbClr val="F46524"/>
              </a:solidFill>
              <a:prstDash val="solid"/>
              <a:round/>
            </a:ln>
          </a:bottom>
          <a:insideH>
            <a:ln w="12700" cap="flat">
              <a:solidFill>
                <a:srgbClr val="F46524"/>
              </a:solidFill>
              <a:prstDash val="solid"/>
              <a:round/>
            </a:ln>
          </a:insideH>
          <a:insideV>
            <a:ln w="12700" cap="flat">
              <a:solidFill>
                <a:srgbClr val="F46524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46524"/>
        </a:fontRef>
        <a:srgbClr val="F46524"/>
      </a:tcTxStyle>
      <a:tcStyle>
        <a:tcBdr>
          <a:left>
            <a:ln w="12700" cap="flat">
              <a:solidFill>
                <a:srgbClr val="F46524"/>
              </a:solidFill>
              <a:prstDash val="solid"/>
              <a:round/>
            </a:ln>
          </a:left>
          <a:right>
            <a:ln w="12700" cap="flat">
              <a:solidFill>
                <a:srgbClr val="F46524"/>
              </a:solidFill>
              <a:prstDash val="solid"/>
              <a:round/>
            </a:ln>
          </a:right>
          <a:top>
            <a:ln w="38100" cap="flat">
              <a:solidFill>
                <a:srgbClr val="F46524"/>
              </a:solidFill>
              <a:prstDash val="solid"/>
              <a:round/>
            </a:ln>
          </a:top>
          <a:bottom>
            <a:ln w="12700" cap="flat">
              <a:solidFill>
                <a:srgbClr val="F46524"/>
              </a:solidFill>
              <a:prstDash val="solid"/>
              <a:round/>
            </a:ln>
          </a:bottom>
          <a:insideH>
            <a:ln w="12700" cap="flat">
              <a:solidFill>
                <a:srgbClr val="F46524"/>
              </a:solidFill>
              <a:prstDash val="solid"/>
              <a:round/>
            </a:ln>
          </a:insideH>
          <a:insideV>
            <a:ln w="12700" cap="flat">
              <a:solidFill>
                <a:srgbClr val="F46524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46524"/>
        </a:fontRef>
        <a:srgbClr val="F46524"/>
      </a:tcTxStyle>
      <a:tcStyle>
        <a:tcBdr>
          <a:left>
            <a:ln w="12700" cap="flat">
              <a:solidFill>
                <a:srgbClr val="F46524"/>
              </a:solidFill>
              <a:prstDash val="solid"/>
              <a:round/>
            </a:ln>
          </a:left>
          <a:right>
            <a:ln w="12700" cap="flat">
              <a:solidFill>
                <a:srgbClr val="F46524"/>
              </a:solidFill>
              <a:prstDash val="solid"/>
              <a:round/>
            </a:ln>
          </a:right>
          <a:top>
            <a:ln w="12700" cap="flat">
              <a:solidFill>
                <a:srgbClr val="F46524"/>
              </a:solidFill>
              <a:prstDash val="solid"/>
              <a:round/>
            </a:ln>
          </a:top>
          <a:bottom>
            <a:ln w="38100" cap="flat">
              <a:solidFill>
                <a:srgbClr val="F46524"/>
              </a:solidFill>
              <a:prstDash val="solid"/>
              <a:round/>
            </a:ln>
          </a:bottom>
          <a:insideH>
            <a:ln w="12700" cap="flat">
              <a:solidFill>
                <a:srgbClr val="F46524"/>
              </a:solidFill>
              <a:prstDash val="solid"/>
              <a:round/>
            </a:ln>
          </a:insideH>
          <a:insideV>
            <a:ln w="12700" cap="flat">
              <a:solidFill>
                <a:srgbClr val="F46524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F46524"/>
        </a:fontRef>
        <a:srgbClr val="F4652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DEAE7"/>
          </a:solidFill>
        </a:fill>
      </a:tcStyle>
    </a:wholeTbl>
    <a:band2H>
      <a:tcTxStyle b="def" i="def"/>
      <a:tcStyle>
        <a:tcBdr/>
        <a:fill>
          <a:solidFill>
            <a:srgbClr val="F46524"/>
          </a:solidFill>
        </a:fill>
      </a:tcStyle>
    </a:band2H>
    <a:firstCol>
      <a:tcTxStyle b="on" i="off">
        <a:fontRef idx="major">
          <a:srgbClr val="F46524"/>
        </a:fontRef>
        <a:srgbClr val="F4652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46524"/>
        </a:fontRef>
        <a:srgbClr val="F4652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46524"/>
              </a:solidFill>
              <a:prstDash val="solid"/>
              <a:round/>
            </a:ln>
          </a:top>
          <a:bottom>
            <a:ln w="25400" cap="flat">
              <a:solidFill>
                <a:srgbClr val="F4652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46524"/>
          </a:solidFill>
        </a:fill>
      </a:tcStyle>
    </a:lastRow>
    <a:firstRow>
      <a:tcTxStyle b="on" i="off">
        <a:fontRef idx="major">
          <a:srgbClr val="F46524"/>
        </a:fontRef>
        <a:srgbClr val="F4652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46524"/>
              </a:solidFill>
              <a:prstDash val="solid"/>
              <a:round/>
            </a:ln>
          </a:top>
          <a:bottom>
            <a:ln w="25400" cap="flat">
              <a:solidFill>
                <a:srgbClr val="F4652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F46524"/>
        </a:fontRef>
        <a:srgbClr val="F46524"/>
      </a:tcTxStyle>
      <a:tcStyle>
        <a:tcBdr>
          <a:left>
            <a:ln w="12700" cap="flat">
              <a:solidFill>
                <a:srgbClr val="F46524"/>
              </a:solidFill>
              <a:prstDash val="solid"/>
              <a:round/>
            </a:ln>
          </a:left>
          <a:right>
            <a:ln w="12700" cap="flat">
              <a:solidFill>
                <a:srgbClr val="F46524"/>
              </a:solidFill>
              <a:prstDash val="solid"/>
              <a:round/>
            </a:ln>
          </a:right>
          <a:top>
            <a:ln w="12700" cap="flat">
              <a:solidFill>
                <a:srgbClr val="F46524"/>
              </a:solidFill>
              <a:prstDash val="solid"/>
              <a:round/>
            </a:ln>
          </a:top>
          <a:bottom>
            <a:ln w="12700" cap="flat">
              <a:solidFill>
                <a:srgbClr val="F46524"/>
              </a:solidFill>
              <a:prstDash val="solid"/>
              <a:round/>
            </a:ln>
          </a:bottom>
          <a:insideH>
            <a:ln w="12700" cap="flat">
              <a:solidFill>
                <a:srgbClr val="F46524"/>
              </a:solidFill>
              <a:prstDash val="solid"/>
              <a:round/>
            </a:ln>
          </a:insideH>
          <a:insideV>
            <a:ln w="12700" cap="flat">
              <a:solidFill>
                <a:srgbClr val="F46524"/>
              </a:solidFill>
              <a:prstDash val="solid"/>
              <a:round/>
            </a:ln>
          </a:insideV>
        </a:tcBdr>
        <a:fill>
          <a:solidFill>
            <a:srgbClr val="FBD2CB"/>
          </a:solidFill>
        </a:fill>
      </a:tcStyle>
    </a:wholeTbl>
    <a:band2H>
      <a:tcTxStyle b="def" i="def"/>
      <a:tcStyle>
        <a:tcBdr/>
        <a:fill>
          <a:solidFill>
            <a:srgbClr val="FDEAE7"/>
          </a:solidFill>
        </a:fill>
      </a:tcStyle>
    </a:band2H>
    <a:firstCol>
      <a:tcTxStyle b="on" i="off">
        <a:fontRef idx="major">
          <a:srgbClr val="F46524"/>
        </a:fontRef>
        <a:srgbClr val="F46524"/>
      </a:tcTxStyle>
      <a:tcStyle>
        <a:tcBdr>
          <a:left>
            <a:ln w="12700" cap="flat">
              <a:solidFill>
                <a:srgbClr val="F46524"/>
              </a:solidFill>
              <a:prstDash val="solid"/>
              <a:round/>
            </a:ln>
          </a:left>
          <a:right>
            <a:ln w="12700" cap="flat">
              <a:solidFill>
                <a:srgbClr val="F46524"/>
              </a:solidFill>
              <a:prstDash val="solid"/>
              <a:round/>
            </a:ln>
          </a:right>
          <a:top>
            <a:ln w="12700" cap="flat">
              <a:solidFill>
                <a:srgbClr val="F46524"/>
              </a:solidFill>
              <a:prstDash val="solid"/>
              <a:round/>
            </a:ln>
          </a:top>
          <a:bottom>
            <a:ln w="12700" cap="flat">
              <a:solidFill>
                <a:srgbClr val="F46524"/>
              </a:solidFill>
              <a:prstDash val="solid"/>
              <a:round/>
            </a:ln>
          </a:bottom>
          <a:insideH>
            <a:ln w="12700" cap="flat">
              <a:solidFill>
                <a:srgbClr val="F46524"/>
              </a:solidFill>
              <a:prstDash val="solid"/>
              <a:round/>
            </a:ln>
          </a:insideH>
          <a:insideV>
            <a:ln w="12700" cap="flat">
              <a:solidFill>
                <a:srgbClr val="F46524"/>
              </a:solidFill>
              <a:prstDash val="solid"/>
              <a:round/>
            </a:ln>
          </a:insideV>
        </a:tcBdr>
        <a:fill>
          <a:solidFill>
            <a:srgbClr val="F46524"/>
          </a:solidFill>
        </a:fill>
      </a:tcStyle>
    </a:firstCol>
    <a:lastRow>
      <a:tcTxStyle b="on" i="off">
        <a:fontRef idx="major">
          <a:srgbClr val="F46524"/>
        </a:fontRef>
        <a:srgbClr val="F46524"/>
      </a:tcTxStyle>
      <a:tcStyle>
        <a:tcBdr>
          <a:left>
            <a:ln w="12700" cap="flat">
              <a:solidFill>
                <a:srgbClr val="F46524"/>
              </a:solidFill>
              <a:prstDash val="solid"/>
              <a:round/>
            </a:ln>
          </a:left>
          <a:right>
            <a:ln w="12700" cap="flat">
              <a:solidFill>
                <a:srgbClr val="F46524"/>
              </a:solidFill>
              <a:prstDash val="solid"/>
              <a:round/>
            </a:ln>
          </a:right>
          <a:top>
            <a:ln w="38100" cap="flat">
              <a:solidFill>
                <a:srgbClr val="F46524"/>
              </a:solidFill>
              <a:prstDash val="solid"/>
              <a:round/>
            </a:ln>
          </a:top>
          <a:bottom>
            <a:ln w="12700" cap="flat">
              <a:solidFill>
                <a:srgbClr val="F46524"/>
              </a:solidFill>
              <a:prstDash val="solid"/>
              <a:round/>
            </a:ln>
          </a:bottom>
          <a:insideH>
            <a:ln w="12700" cap="flat">
              <a:solidFill>
                <a:srgbClr val="F46524"/>
              </a:solidFill>
              <a:prstDash val="solid"/>
              <a:round/>
            </a:ln>
          </a:insideH>
          <a:insideV>
            <a:ln w="12700" cap="flat">
              <a:solidFill>
                <a:srgbClr val="F46524"/>
              </a:solidFill>
              <a:prstDash val="solid"/>
              <a:round/>
            </a:ln>
          </a:insideV>
        </a:tcBdr>
        <a:fill>
          <a:solidFill>
            <a:srgbClr val="F46524"/>
          </a:solidFill>
        </a:fill>
      </a:tcStyle>
    </a:lastRow>
    <a:firstRow>
      <a:tcTxStyle b="on" i="off">
        <a:fontRef idx="major">
          <a:srgbClr val="F46524"/>
        </a:fontRef>
        <a:srgbClr val="F46524"/>
      </a:tcTxStyle>
      <a:tcStyle>
        <a:tcBdr>
          <a:left>
            <a:ln w="12700" cap="flat">
              <a:solidFill>
                <a:srgbClr val="F46524"/>
              </a:solidFill>
              <a:prstDash val="solid"/>
              <a:round/>
            </a:ln>
          </a:left>
          <a:right>
            <a:ln w="12700" cap="flat">
              <a:solidFill>
                <a:srgbClr val="F46524"/>
              </a:solidFill>
              <a:prstDash val="solid"/>
              <a:round/>
            </a:ln>
          </a:right>
          <a:top>
            <a:ln w="12700" cap="flat">
              <a:solidFill>
                <a:srgbClr val="F46524"/>
              </a:solidFill>
              <a:prstDash val="solid"/>
              <a:round/>
            </a:ln>
          </a:top>
          <a:bottom>
            <a:ln w="38100" cap="flat">
              <a:solidFill>
                <a:srgbClr val="F46524"/>
              </a:solidFill>
              <a:prstDash val="solid"/>
              <a:round/>
            </a:ln>
          </a:bottom>
          <a:insideH>
            <a:ln w="12700" cap="flat">
              <a:solidFill>
                <a:srgbClr val="F46524"/>
              </a:solidFill>
              <a:prstDash val="solid"/>
              <a:round/>
            </a:ln>
          </a:insideH>
          <a:insideV>
            <a:ln w="12700" cap="flat">
              <a:solidFill>
                <a:srgbClr val="F46524"/>
              </a:solidFill>
              <a:prstDash val="solid"/>
              <a:round/>
            </a:ln>
          </a:insideV>
        </a:tcBdr>
        <a:fill>
          <a:solidFill>
            <a:srgbClr val="F46524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46524"/>
        </a:fontRef>
        <a:srgbClr val="F46524"/>
      </a:tcTxStyle>
      <a:tcStyle>
        <a:tcBdr>
          <a:left>
            <a:ln w="12700" cap="flat">
              <a:solidFill>
                <a:srgbClr val="F46524"/>
              </a:solidFill>
              <a:prstDash val="solid"/>
              <a:round/>
            </a:ln>
          </a:left>
          <a:right>
            <a:ln w="12700" cap="flat">
              <a:solidFill>
                <a:srgbClr val="F46524"/>
              </a:solidFill>
              <a:prstDash val="solid"/>
              <a:round/>
            </a:ln>
          </a:right>
          <a:top>
            <a:ln w="12700" cap="flat">
              <a:solidFill>
                <a:srgbClr val="F46524"/>
              </a:solidFill>
              <a:prstDash val="solid"/>
              <a:round/>
            </a:ln>
          </a:top>
          <a:bottom>
            <a:ln w="12700" cap="flat">
              <a:solidFill>
                <a:srgbClr val="F46524"/>
              </a:solidFill>
              <a:prstDash val="solid"/>
              <a:round/>
            </a:ln>
          </a:bottom>
          <a:insideH>
            <a:ln w="12700" cap="flat">
              <a:solidFill>
                <a:srgbClr val="F46524"/>
              </a:solidFill>
              <a:prstDash val="solid"/>
              <a:round/>
            </a:ln>
          </a:insideH>
          <a:insideV>
            <a:ln w="12700" cap="flat">
              <a:solidFill>
                <a:srgbClr val="F46524"/>
              </a:solidFill>
              <a:prstDash val="solid"/>
              <a:round/>
            </a:ln>
          </a:insideV>
        </a:tcBdr>
        <a:fill>
          <a:solidFill>
            <a:srgbClr val="F46524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46524"/>
        </a:fontRef>
        <a:srgbClr val="F46524"/>
      </a:tcTxStyle>
      <a:tcStyle>
        <a:tcBdr>
          <a:left>
            <a:ln w="12700" cap="flat">
              <a:solidFill>
                <a:srgbClr val="F46524"/>
              </a:solidFill>
              <a:prstDash val="solid"/>
              <a:round/>
            </a:ln>
          </a:left>
          <a:right>
            <a:ln w="12700" cap="flat">
              <a:solidFill>
                <a:srgbClr val="F46524"/>
              </a:solidFill>
              <a:prstDash val="solid"/>
              <a:round/>
            </a:ln>
          </a:right>
          <a:top>
            <a:ln w="12700" cap="flat">
              <a:solidFill>
                <a:srgbClr val="F46524"/>
              </a:solidFill>
              <a:prstDash val="solid"/>
              <a:round/>
            </a:ln>
          </a:top>
          <a:bottom>
            <a:ln w="12700" cap="flat">
              <a:solidFill>
                <a:srgbClr val="F46524"/>
              </a:solidFill>
              <a:prstDash val="solid"/>
              <a:round/>
            </a:ln>
          </a:bottom>
          <a:insideH>
            <a:ln w="12700" cap="flat">
              <a:solidFill>
                <a:srgbClr val="F46524"/>
              </a:solidFill>
              <a:prstDash val="solid"/>
              <a:round/>
            </a:ln>
          </a:insideH>
          <a:insideV>
            <a:ln w="12700" cap="flat">
              <a:solidFill>
                <a:srgbClr val="F46524"/>
              </a:solidFill>
              <a:prstDash val="solid"/>
              <a:round/>
            </a:ln>
          </a:insideV>
        </a:tcBdr>
        <a:fill>
          <a:solidFill>
            <a:srgbClr val="F46524">
              <a:alpha val="20000"/>
            </a:srgbClr>
          </a:solidFill>
        </a:fill>
      </a:tcStyle>
    </a:firstCol>
    <a:lastRow>
      <a:tcTxStyle b="on" i="off">
        <a:fontRef idx="major">
          <a:srgbClr val="F46524"/>
        </a:fontRef>
        <a:srgbClr val="F46524"/>
      </a:tcTxStyle>
      <a:tcStyle>
        <a:tcBdr>
          <a:left>
            <a:ln w="12700" cap="flat">
              <a:solidFill>
                <a:srgbClr val="F46524"/>
              </a:solidFill>
              <a:prstDash val="solid"/>
              <a:round/>
            </a:ln>
          </a:left>
          <a:right>
            <a:ln w="12700" cap="flat">
              <a:solidFill>
                <a:srgbClr val="F46524"/>
              </a:solidFill>
              <a:prstDash val="solid"/>
              <a:round/>
            </a:ln>
          </a:right>
          <a:top>
            <a:ln w="50800" cap="flat">
              <a:solidFill>
                <a:srgbClr val="F46524"/>
              </a:solidFill>
              <a:prstDash val="solid"/>
              <a:round/>
            </a:ln>
          </a:top>
          <a:bottom>
            <a:ln w="12700" cap="flat">
              <a:solidFill>
                <a:srgbClr val="F46524"/>
              </a:solidFill>
              <a:prstDash val="solid"/>
              <a:round/>
            </a:ln>
          </a:bottom>
          <a:insideH>
            <a:ln w="12700" cap="flat">
              <a:solidFill>
                <a:srgbClr val="F46524"/>
              </a:solidFill>
              <a:prstDash val="solid"/>
              <a:round/>
            </a:ln>
          </a:insideH>
          <a:insideV>
            <a:ln w="12700" cap="flat">
              <a:solidFill>
                <a:srgbClr val="F46524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46524"/>
        </a:fontRef>
        <a:srgbClr val="F46524"/>
      </a:tcTxStyle>
      <a:tcStyle>
        <a:tcBdr>
          <a:left>
            <a:ln w="12700" cap="flat">
              <a:solidFill>
                <a:srgbClr val="F46524"/>
              </a:solidFill>
              <a:prstDash val="solid"/>
              <a:round/>
            </a:ln>
          </a:left>
          <a:right>
            <a:ln w="12700" cap="flat">
              <a:solidFill>
                <a:srgbClr val="F46524"/>
              </a:solidFill>
              <a:prstDash val="solid"/>
              <a:round/>
            </a:ln>
          </a:right>
          <a:top>
            <a:ln w="12700" cap="flat">
              <a:solidFill>
                <a:srgbClr val="F46524"/>
              </a:solidFill>
              <a:prstDash val="solid"/>
              <a:round/>
            </a:ln>
          </a:top>
          <a:bottom>
            <a:ln w="25400" cap="flat">
              <a:solidFill>
                <a:srgbClr val="F46524"/>
              </a:solidFill>
              <a:prstDash val="solid"/>
              <a:round/>
            </a:ln>
          </a:bottom>
          <a:insideH>
            <a:ln w="12700" cap="flat">
              <a:solidFill>
                <a:srgbClr val="F46524"/>
              </a:solidFill>
              <a:prstDash val="solid"/>
              <a:round/>
            </a:ln>
          </a:insideH>
          <a:insideV>
            <a:ln w="12700" cap="flat">
              <a:solidFill>
                <a:srgbClr val="F46524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3" name="Shape 18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8" name="Shape 1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4" name="Shape 1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87157" indent="-187157">
              <a:buSzPct val="100000"/>
              <a:buAutoNum type="arabicPeriod" startAt="1"/>
            </a:pPr>
            <a:r>
              <a:t>answers will vary.  </a:t>
            </a:r>
          </a:p>
          <a:p>
            <a:pPr marL="187157" indent="-187157">
              <a:buSzPct val="100000"/>
              <a:buAutoNum type="arabicPeriod" startAt="1"/>
            </a:pPr>
            <a:r>
              <a:t>power, type of costume, gender,  +/- cape.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8" name="Shape 2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87157" indent="-187157">
              <a:buSzPct val="100000"/>
              <a:buAutoNum type="arabicPeriod" startAt="1"/>
            </a:pPr>
            <a:r>
              <a:t>answers will vary.</a:t>
            </a:r>
          </a:p>
          <a:p>
            <a:pPr marL="187157" indent="-187157">
              <a:buSzPct val="100000"/>
              <a:buAutoNum type="arabicPeriod" startAt="1"/>
            </a:pPr>
            <a:r>
              <a:t>name of the power, its strenght, etc.</a:t>
            </a:r>
          </a:p>
          <a:p>
            <a:pPr marL="187157" indent="-187157">
              <a:buSzPct val="100000"/>
              <a:buAutoNum type="arabicPeriod" startAt="1"/>
            </a:pPr>
            <a:r>
              <a:t>copy diagram on board.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0" name="Shape 2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public class MyProgram{</a:t>
            </a:r>
          </a:p>
          <a:p>
            <a:pPr/>
          </a:p>
          <a:p>
            <a:pPr/>
            <a:r>
              <a:t>  public static void main(String[], args){</a:t>
            </a:r>
          </a:p>
          <a:p>
            <a:pPr/>
            <a:r>
              <a:t>    Power oop = new Power("Object oriented programming", 10);</a:t>
            </a:r>
          </a:p>
          <a:p>
            <a:pPr/>
            <a:r>
              <a:t>    SuperHero java_man = new SuperHero("Java Man", oop);</a:t>
            </a:r>
          </a:p>
          <a:p>
            <a:pPr/>
            <a:r>
              <a:t>  }</a:t>
            </a:r>
          </a:p>
          <a:p>
            <a:pPr/>
            <a:r>
              <a:t>}</a:t>
            </a:r>
          </a:p>
          <a:p>
            <a:pPr/>
          </a:p>
          <a:p>
            <a:pPr/>
            <a:r>
              <a:t>+what do you notice about the relationship between the Power obj. and the superhero obj.? Power is an argument for the SuperHero constructor.  </a:t>
            </a:r>
          </a:p>
          <a:p>
            <a:pPr/>
          </a:p>
          <a:p>
            <a:pPr/>
            <a:r>
              <a:t>public class SuperHero{</a:t>
            </a:r>
          </a:p>
          <a:p>
            <a:pPr/>
            <a:r>
              <a:t>  private String name;</a:t>
            </a:r>
          </a:p>
          <a:p>
            <a:pPr/>
            <a:r>
              <a:t>  private Power power;</a:t>
            </a:r>
          </a:p>
          <a:p>
            <a:pPr/>
          </a:p>
          <a:p>
            <a:pPr/>
            <a:r>
              <a:t>  public SuperHero(String name, Power power){</a:t>
            </a:r>
          </a:p>
          <a:p>
            <a:pPr/>
            <a:r>
              <a:t>    </a:t>
            </a:r>
          </a:p>
          <a:p>
            <a:pPr/>
            <a:r>
              <a:t>  }</a:t>
            </a:r>
          </a:p>
          <a:p>
            <a:pPr/>
            <a:r>
              <a:t>}</a:t>
            </a:r>
          </a:p>
          <a:p>
            <a:pPr/>
          </a:p>
          <a:p>
            <a:pPr/>
            <a:r>
              <a:t>public class SuperHero{</a:t>
            </a:r>
          </a:p>
          <a:p>
            <a:pPr/>
            <a:r>
              <a:t>  private String name;</a:t>
            </a:r>
          </a:p>
          <a:p>
            <a:pPr/>
            <a:r>
              <a:t>  private Power power;</a:t>
            </a:r>
          </a:p>
          <a:p>
            <a:pPr/>
          </a:p>
          <a:p>
            <a:pPr/>
            <a:r>
              <a:t>  public SuperHero(String name, Power power){</a:t>
            </a:r>
          </a:p>
          <a:p>
            <a:pPr/>
            <a:r>
              <a:t>    </a:t>
            </a:r>
          </a:p>
          <a:p>
            <a:pPr/>
            <a:r>
              <a:t>  }</a:t>
            </a:r>
          </a:p>
          <a:p>
            <a:pPr/>
            <a:r>
              <a:t>}</a:t>
            </a:r>
          </a:p>
          <a:p>
            <a:pPr/>
          </a:p>
          <a:p>
            <a:pPr/>
            <a:r>
              <a:t>+HDW decide the private access settings for these atributes? discuss with class.  power-strength should be accessible and modifiable, name should be accessible, power is accessible but not modifiable. </a:t>
            </a:r>
          </a:p>
          <a:p>
            <a:pPr/>
          </a:p>
          <a:p>
            <a:pPr/>
            <a:r>
              <a:t>+What happens if we make a new superhero with the same power: </a:t>
            </a:r>
          </a:p>
          <a:p>
            <a:pPr/>
          </a:p>
          <a:p>
            <a:pPr/>
            <a:r>
              <a:t>    SuperHero c_plus_plus_boy = new SuperHero(“C++ boy", oop);</a:t>
            </a:r>
          </a:p>
          <a:p>
            <a:pPr/>
          </a:p>
          <a:p>
            <a:pPr/>
            <a:r>
              <a:t>+what’s the problem here? power is pionting to the same object, which means that e.g. if we adjust the power-strngth for Java Man, we’ll also the change it for C++ boy.  </a:t>
            </a:r>
          </a:p>
          <a:p>
            <a:pPr/>
          </a:p>
          <a:p>
            <a:pPr/>
            <a:r>
              <a:t>instead, the SuperHero constructor will look like: </a:t>
            </a:r>
          </a:p>
          <a:p>
            <a:pPr/>
          </a:p>
          <a:p>
            <a:pPr/>
            <a:r>
              <a:t>public class SuperHero{</a:t>
            </a:r>
          </a:p>
          <a:p>
            <a:pPr/>
            <a:r>
              <a:t>  private String name;</a:t>
            </a:r>
          </a:p>
          <a:p>
            <a:pPr/>
            <a:r>
              <a:t>  private Power power;</a:t>
            </a:r>
          </a:p>
          <a:p>
            <a:pPr/>
          </a:p>
          <a:p>
            <a:pPr/>
            <a:r>
              <a:t>  public SuperHero(String nname, Power ppower){</a:t>
            </a:r>
          </a:p>
          <a:p>
            <a:pPr/>
            <a:r>
              <a:t>    name = nname;</a:t>
            </a:r>
          </a:p>
          <a:p>
            <a:pPr/>
            <a:r>
              <a:t>    power = new Power(ppower.getName(), ppower.getStrength())                                                                 </a:t>
            </a:r>
          </a:p>
          <a:p>
            <a:pPr/>
            <a:r>
              <a:t>  }</a:t>
            </a:r>
          </a:p>
          <a:p>
            <a:pPr/>
            <a:r>
              <a:t>}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4" name="Shape 22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is because both theFlash’s superPower and shazam’s superPower reference the same speed object. Remember that when a variable is assigned the value of an object, it points to the existing object and does NOT create a new one. Because of this, whenever one of our SuperHeros changes the value of any speed attribute, it will affect the other SuperHero. When a variable is referencing an existing object, it is referred to as an alias of the original. In this case, both superPowers are aliases of the initial speed object.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4" name="Shape 2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87157" indent="-187157">
              <a:buSzPct val="100000"/>
              <a:buAutoNum type="arabicPeriod" startAt="1"/>
            </a:pPr>
            <a:r>
              <a:t>it depends on what kind of information you have, if its something the user will want to know or change.</a:t>
            </a:r>
          </a:p>
          <a:p>
            <a:pPr marL="187157" indent="-187157">
              <a:buSzPct val="100000"/>
              <a:buAutoNum type="arabicPeriod" startAt="1"/>
            </a:pPr>
            <a:r>
              <a:t>This helps us manage complexity in our programs. people should only have to worry about what they </a:t>
            </a:r>
            <a:r>
              <a:rPr b="1"/>
              <a:t>have </a:t>
            </a:r>
            <a:r>
              <a:t>to worry about!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">
    <p:bg>
      <p:bgPr>
        <a:solidFill>
          <a:srgbClr val="F465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9;p1" descr="Google Shape;9;p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41700" cy="1241700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Google Shape;11;p2"/>
          <p:cNvSpPr/>
          <p:nvPr/>
        </p:nvSpPr>
        <p:spPr>
          <a:xfrm>
            <a:off x="2477722" y="415650"/>
            <a:ext cx="6244203" cy="1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" name="Google Shape;12;p2"/>
          <p:cNvSpPr/>
          <p:nvPr/>
        </p:nvSpPr>
        <p:spPr>
          <a:xfrm>
            <a:off x="2477722" y="4739999"/>
            <a:ext cx="6244203" cy="1"/>
          </a:xfrm>
          <a:prstGeom prst="line">
            <a:avLst/>
          </a:prstGeom>
          <a:ln w="1905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" name="Google Shape;13;p2"/>
          <p:cNvSpPr/>
          <p:nvPr/>
        </p:nvSpPr>
        <p:spPr>
          <a:xfrm>
            <a:off x="425197" y="415650"/>
            <a:ext cx="183302" cy="1"/>
          </a:xfrm>
          <a:prstGeom prst="line">
            <a:avLst/>
          </a:prstGeom>
          <a:ln w="1905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" name="Title Text"/>
          <p:cNvSpPr txBox="1"/>
          <p:nvPr>
            <p:ph type="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="t"/>
          <a:lstStyle>
            <a:lvl1pPr algn="l">
              <a:defRPr sz="4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" name="Body Level One…"/>
          <p:cNvSpPr txBox="1"/>
          <p:nvPr>
            <p:ph type="body" sz="quarter" idx="1"/>
          </p:nvPr>
        </p:nvSpPr>
        <p:spPr>
          <a:xfrm>
            <a:off x="2390267" y="3238450"/>
            <a:ext cx="6331502" cy="1241700"/>
          </a:xfrm>
          <a:prstGeom prst="rect">
            <a:avLst/>
          </a:prstGeom>
        </p:spPr>
        <p:txBody>
          <a:bodyPr anchor="b"/>
          <a:lstStyle>
            <a:lvl1pPr marL="228600" indent="-114300" algn="l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228600" indent="114300" algn="l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228600" indent="114300" algn="l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228600" indent="114300" algn="l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228600" indent="114300" algn="l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0" name="Google Shape;17;p2" descr="Google Shape;17;p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41700" cy="1241700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xx%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xx%</a:t>
            </a:r>
          </a:p>
        </p:txBody>
      </p:sp>
      <p:sp>
        <p:nvSpPr>
          <p:cNvPr id="123" name="Body Level One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9;p1" descr="Google Shape;9;p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41700" cy="1241700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9;p1" descr="Google Shape;9;p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41700" cy="1241700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Google Shape;24;p4"/>
          <p:cNvSpPr/>
          <p:nvPr/>
        </p:nvSpPr>
        <p:spPr>
          <a:xfrm>
            <a:off x="2477722" y="415650"/>
            <a:ext cx="6244203" cy="1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41" name="Google Shape;25;p4"/>
          <p:cNvSpPr/>
          <p:nvPr/>
        </p:nvSpPr>
        <p:spPr>
          <a:xfrm>
            <a:off x="2477722" y="4739999"/>
            <a:ext cx="6244203" cy="1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42" name="Google Shape;26;p4"/>
          <p:cNvSpPr/>
          <p:nvPr/>
        </p:nvSpPr>
        <p:spPr>
          <a:xfrm>
            <a:off x="425197" y="415650"/>
            <a:ext cx="183303" cy="1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43" name="Title Text"/>
          <p:cNvSpPr txBox="1"/>
          <p:nvPr>
            <p:ph type="title"/>
          </p:nvPr>
        </p:nvSpPr>
        <p:spPr>
          <a:xfrm>
            <a:off x="2400250" y="575950"/>
            <a:ext cx="6321601" cy="635403"/>
          </a:xfrm>
          <a:prstGeom prst="rect">
            <a:avLst/>
          </a:prstGeom>
        </p:spPr>
        <p:txBody>
          <a:bodyPr lIns="91422" tIns="91422" rIns="91422" bIns="91422" anchor="t"/>
          <a:lstStyle>
            <a:lvl1pPr algn="l">
              <a:defRPr sz="3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4" name="Body Level One…"/>
          <p:cNvSpPr txBox="1"/>
          <p:nvPr>
            <p:ph type="body" idx="1"/>
          </p:nvPr>
        </p:nvSpPr>
        <p:spPr>
          <a:xfrm>
            <a:off x="2410111" y="1595776"/>
            <a:ext cx="6321603" cy="3002403"/>
          </a:xfrm>
          <a:prstGeom prst="rect">
            <a:avLst/>
          </a:prstGeom>
        </p:spPr>
        <p:txBody>
          <a:bodyPr lIns="91422" tIns="91422" rIns="91422" bIns="91422"/>
          <a:lstStyle>
            <a:lvl1pPr algn="l"/>
            <a:lvl2pPr indent="-408213" algn="l"/>
            <a:lvl3pPr algn="l"/>
            <a:lvl4pPr algn="l"/>
            <a:lvl5pPr algn="l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Google Shape;30;p4"/>
          <p:cNvSpPr txBox="1"/>
          <p:nvPr/>
        </p:nvSpPr>
        <p:spPr>
          <a:xfrm>
            <a:off x="169150" y="4739999"/>
            <a:ext cx="8552700" cy="398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Class: </a:t>
            </a:r>
            <a:r>
              <a:rPr b="0"/>
              <a:t>Pre-calculus </a:t>
            </a:r>
            <a:r>
              <a:t>Goal: </a:t>
            </a:r>
            <a:r>
              <a:rPr b="0"/>
              <a:t>Find relative minima and maxima on graphs</a:t>
            </a:r>
          </a:p>
        </p:txBody>
      </p:sp>
      <p:sp>
        <p:nvSpPr>
          <p:cNvPr id="146" name="Google Shape;31;p4"/>
          <p:cNvSpPr txBox="1"/>
          <p:nvPr/>
        </p:nvSpPr>
        <p:spPr>
          <a:xfrm>
            <a:off x="7263947" y="6563"/>
            <a:ext cx="5621103" cy="398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>
            <a:lvl1pPr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Dr. O’Brien, 9/23/21</a:t>
            </a:r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xfrm>
            <a:off x="8709890" y="4717936"/>
            <a:ext cx="336809" cy="335247"/>
          </a:xfrm>
          <a:prstGeom prst="rect">
            <a:avLst/>
          </a:prstGeom>
        </p:spPr>
        <p:txBody>
          <a:bodyPr lIns="91422" tIns="91422" rIns="91422" bIns="91422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9;p1" descr="Google Shape;9;p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41700" cy="1241700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Google Shape;24;p4"/>
          <p:cNvSpPr/>
          <p:nvPr/>
        </p:nvSpPr>
        <p:spPr>
          <a:xfrm>
            <a:off x="2477722" y="415649"/>
            <a:ext cx="6244203" cy="4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56" name="Google Shape;25;p4"/>
          <p:cNvSpPr/>
          <p:nvPr/>
        </p:nvSpPr>
        <p:spPr>
          <a:xfrm>
            <a:off x="2477722" y="4739998"/>
            <a:ext cx="6244203" cy="4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57" name="Google Shape;26;p4"/>
          <p:cNvSpPr/>
          <p:nvPr/>
        </p:nvSpPr>
        <p:spPr>
          <a:xfrm>
            <a:off x="425197" y="415650"/>
            <a:ext cx="183304" cy="4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58" name="Title Text"/>
          <p:cNvSpPr txBox="1"/>
          <p:nvPr>
            <p:ph type="title"/>
          </p:nvPr>
        </p:nvSpPr>
        <p:spPr>
          <a:xfrm>
            <a:off x="2400250" y="575950"/>
            <a:ext cx="6321601" cy="635403"/>
          </a:xfrm>
          <a:prstGeom prst="rect">
            <a:avLst/>
          </a:prstGeom>
        </p:spPr>
        <p:txBody>
          <a:bodyPr lIns="91421" tIns="91421" rIns="91421" bIns="91421" anchor="t"/>
          <a:lstStyle>
            <a:lvl1pPr algn="l">
              <a:defRPr sz="3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9" name="Body Level One…"/>
          <p:cNvSpPr txBox="1"/>
          <p:nvPr>
            <p:ph type="body" idx="1"/>
          </p:nvPr>
        </p:nvSpPr>
        <p:spPr>
          <a:xfrm>
            <a:off x="2410111" y="1595776"/>
            <a:ext cx="6321603" cy="3002404"/>
          </a:xfrm>
          <a:prstGeom prst="rect">
            <a:avLst/>
          </a:prstGeom>
        </p:spPr>
        <p:txBody>
          <a:bodyPr lIns="91421" tIns="91421" rIns="91421" bIns="91421"/>
          <a:lstStyle>
            <a:lvl1pPr algn="l"/>
            <a:lvl2pPr indent="-408213" algn="l"/>
            <a:lvl3pPr algn="l"/>
            <a:lvl4pPr algn="l"/>
            <a:lvl5pPr algn="l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" name="Dr. O’Brien 9/23/21"/>
          <p:cNvSpPr txBox="1"/>
          <p:nvPr/>
        </p:nvSpPr>
        <p:spPr>
          <a:xfrm>
            <a:off x="7323780" y="39451"/>
            <a:ext cx="1623753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Dr. O’Brien 10/25/21</a:t>
            </a:r>
          </a:p>
        </p:txBody>
      </p:sp>
      <p:sp>
        <p:nvSpPr>
          <p:cNvPr id="161" name="Slide Number"/>
          <p:cNvSpPr txBox="1"/>
          <p:nvPr>
            <p:ph type="sldNum" sz="quarter" idx="2"/>
          </p:nvPr>
        </p:nvSpPr>
        <p:spPr>
          <a:xfrm>
            <a:off x="8709893" y="4717937"/>
            <a:ext cx="336807" cy="335245"/>
          </a:xfrm>
          <a:prstGeom prst="rect">
            <a:avLst/>
          </a:prstGeom>
        </p:spPr>
        <p:txBody>
          <a:bodyPr lIns="91421" tIns="91421" rIns="91421" bIns="91421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9;p1" descr="Google Shape;9;p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41700" cy="1241700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Google Shape;24;p4"/>
          <p:cNvSpPr/>
          <p:nvPr/>
        </p:nvSpPr>
        <p:spPr>
          <a:xfrm>
            <a:off x="2477722" y="415650"/>
            <a:ext cx="6244203" cy="1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0" name="Google Shape;25;p4"/>
          <p:cNvSpPr/>
          <p:nvPr/>
        </p:nvSpPr>
        <p:spPr>
          <a:xfrm>
            <a:off x="2477722" y="4739999"/>
            <a:ext cx="6244203" cy="1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1" name="Google Shape;26;p4"/>
          <p:cNvSpPr/>
          <p:nvPr/>
        </p:nvSpPr>
        <p:spPr>
          <a:xfrm>
            <a:off x="425197" y="415650"/>
            <a:ext cx="183302" cy="1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2" name="Title Text"/>
          <p:cNvSpPr txBox="1"/>
          <p:nvPr>
            <p:ph type="title"/>
          </p:nvPr>
        </p:nvSpPr>
        <p:spPr>
          <a:xfrm>
            <a:off x="2400250" y="575950"/>
            <a:ext cx="6321601" cy="635402"/>
          </a:xfrm>
          <a:prstGeom prst="rect">
            <a:avLst/>
          </a:prstGeom>
        </p:spPr>
        <p:txBody>
          <a:bodyPr anchor="t"/>
          <a:lstStyle>
            <a:lvl1pPr algn="l">
              <a:defRPr sz="3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3" name="Body Level One…"/>
          <p:cNvSpPr txBox="1"/>
          <p:nvPr>
            <p:ph type="body" idx="1"/>
          </p:nvPr>
        </p:nvSpPr>
        <p:spPr>
          <a:xfrm>
            <a:off x="2410111" y="1595776"/>
            <a:ext cx="6321603" cy="3002402"/>
          </a:xfrm>
          <a:prstGeom prst="rect">
            <a:avLst/>
          </a:prstGeom>
        </p:spPr>
        <p:txBody>
          <a:bodyPr/>
          <a:lstStyle>
            <a:lvl1pPr algn="l"/>
            <a:lvl2pPr algn="l"/>
            <a:lvl3pPr algn="l"/>
            <a:lvl4pPr algn="l"/>
            <a:lvl5pPr algn="l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4" name="Google Shape;30;p4"/>
          <p:cNvSpPr txBox="1"/>
          <p:nvPr/>
        </p:nvSpPr>
        <p:spPr>
          <a:xfrm>
            <a:off x="159380" y="4629606"/>
            <a:ext cx="8552701" cy="398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class: </a:t>
            </a:r>
            <a:r>
              <a:rPr b="0"/>
              <a:t>AP CS A</a:t>
            </a:r>
            <a:r>
              <a:rPr b="0"/>
              <a:t> </a:t>
            </a:r>
            <a:r>
              <a:t>g</a:t>
            </a:r>
            <a:r>
              <a:t>oal: </a:t>
            </a:r>
            <a:r>
              <a:rPr b="0"/>
              <a:t>HDW implement nested loops in Java?</a:t>
            </a:r>
          </a:p>
        </p:txBody>
      </p:sp>
      <p:sp>
        <p:nvSpPr>
          <p:cNvPr id="175" name="Google Shape;31;p4"/>
          <p:cNvSpPr txBox="1"/>
          <p:nvPr/>
        </p:nvSpPr>
        <p:spPr>
          <a:xfrm>
            <a:off x="7263947" y="6563"/>
            <a:ext cx="5621102" cy="398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Dr. O’Brien, 11/19/21</a:t>
            </a:r>
          </a:p>
        </p:txBody>
      </p:sp>
      <p:sp>
        <p:nvSpPr>
          <p:cNvPr id="1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HEADER">
    <p:bg>
      <p:bgPr>
        <a:solidFill>
          <a:srgbClr val="F465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9;p1" descr="Google Shape;9;p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41700" cy="1241700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Google Shape;19;p3"/>
          <p:cNvSpPr/>
          <p:nvPr/>
        </p:nvSpPr>
        <p:spPr>
          <a:xfrm>
            <a:off x="425200" y="415650"/>
            <a:ext cx="8296800" cy="1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0" name="Google Shape;20;p3"/>
          <p:cNvSpPr/>
          <p:nvPr/>
        </p:nvSpPr>
        <p:spPr>
          <a:xfrm>
            <a:off x="425200" y="4739999"/>
            <a:ext cx="8296800" cy="1"/>
          </a:xfrm>
          <a:prstGeom prst="line">
            <a:avLst/>
          </a:prstGeom>
          <a:ln w="1905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1" name="Title Text"/>
          <p:cNvSpPr txBox="1"/>
          <p:nvPr>
            <p:ph type="title"/>
          </p:nvPr>
        </p:nvSpPr>
        <p:spPr>
          <a:xfrm>
            <a:off x="406423" y="1806824"/>
            <a:ext cx="8296803" cy="1542002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9;p1" descr="Google Shape;9;p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41700" cy="1241700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Google Shape;24;p4"/>
          <p:cNvSpPr/>
          <p:nvPr/>
        </p:nvSpPr>
        <p:spPr>
          <a:xfrm>
            <a:off x="2477722" y="415650"/>
            <a:ext cx="6244203" cy="1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1" name="Google Shape;25;p4"/>
          <p:cNvSpPr/>
          <p:nvPr/>
        </p:nvSpPr>
        <p:spPr>
          <a:xfrm>
            <a:off x="2477722" y="4739999"/>
            <a:ext cx="6244203" cy="1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2" name="Google Shape;26;p4"/>
          <p:cNvSpPr/>
          <p:nvPr/>
        </p:nvSpPr>
        <p:spPr>
          <a:xfrm>
            <a:off x="425197" y="415650"/>
            <a:ext cx="183302" cy="1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2400250" y="575950"/>
            <a:ext cx="6321601" cy="635402"/>
          </a:xfrm>
          <a:prstGeom prst="rect">
            <a:avLst/>
          </a:prstGeom>
        </p:spPr>
        <p:txBody>
          <a:bodyPr anchor="t"/>
          <a:lstStyle>
            <a:lvl1pPr algn="l">
              <a:defRPr sz="3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idx="1"/>
          </p:nvPr>
        </p:nvSpPr>
        <p:spPr>
          <a:xfrm>
            <a:off x="2410111" y="1595776"/>
            <a:ext cx="6321603" cy="3002402"/>
          </a:xfrm>
          <a:prstGeom prst="rect">
            <a:avLst/>
          </a:prstGeom>
        </p:spPr>
        <p:txBody>
          <a:bodyPr/>
          <a:lstStyle>
            <a:lvl1pPr algn="l"/>
            <a:lvl2pPr algn="l"/>
            <a:lvl3pPr algn="l"/>
            <a:lvl4pPr algn="l"/>
            <a:lvl5pPr algn="l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Google Shape;30;p4"/>
          <p:cNvSpPr txBox="1"/>
          <p:nvPr/>
        </p:nvSpPr>
        <p:spPr>
          <a:xfrm>
            <a:off x="159380" y="4629606"/>
            <a:ext cx="8552701" cy="576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class: </a:t>
            </a:r>
            <a:r>
              <a:rPr b="0"/>
              <a:t>AP CS A</a:t>
            </a:r>
            <a:r>
              <a:rPr b="0"/>
              <a:t> </a:t>
            </a:r>
            <a:r>
              <a:t>g</a:t>
            </a:r>
            <a:r>
              <a:t>oal: </a:t>
            </a:r>
            <a:r>
              <a:rPr b="0"/>
              <a:t>HDW combine classes using Constructors?</a:t>
            </a:r>
            <a:endParaRPr b="0" sz="1200"/>
          </a:p>
        </p:txBody>
      </p:sp>
      <p:sp>
        <p:nvSpPr>
          <p:cNvPr id="46" name="Dr. O’Brien. 12/10"/>
          <p:cNvSpPr txBox="1"/>
          <p:nvPr/>
        </p:nvSpPr>
        <p:spPr>
          <a:xfrm>
            <a:off x="7653808" y="39450"/>
            <a:ext cx="1425986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Dr. O’Brien. 12/10</a:t>
            </a:r>
          </a:p>
        </p:txBody>
      </p:sp>
      <p:sp>
        <p:nvSpPr>
          <p:cNvPr id="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9;p1" descr="Google Shape;9;p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41700" cy="1241700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Google Shape;33;p5"/>
          <p:cNvSpPr/>
          <p:nvPr/>
        </p:nvSpPr>
        <p:spPr>
          <a:xfrm>
            <a:off x="2477722" y="415650"/>
            <a:ext cx="6244203" cy="1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6" name="Google Shape;34;p5"/>
          <p:cNvSpPr/>
          <p:nvPr/>
        </p:nvSpPr>
        <p:spPr>
          <a:xfrm>
            <a:off x="2477722" y="4739999"/>
            <a:ext cx="6244203" cy="1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7" name="Google Shape;35;p5"/>
          <p:cNvSpPr/>
          <p:nvPr/>
        </p:nvSpPr>
        <p:spPr>
          <a:xfrm>
            <a:off x="425197" y="415650"/>
            <a:ext cx="183302" cy="1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8" name="Title Text"/>
          <p:cNvSpPr txBox="1"/>
          <p:nvPr>
            <p:ph type="title"/>
          </p:nvPr>
        </p:nvSpPr>
        <p:spPr>
          <a:xfrm>
            <a:off x="2400250" y="575950"/>
            <a:ext cx="6321601" cy="635402"/>
          </a:xfrm>
          <a:prstGeom prst="rect">
            <a:avLst/>
          </a:prstGeom>
        </p:spPr>
        <p:txBody>
          <a:bodyPr anchor="t"/>
          <a:lstStyle>
            <a:lvl1pPr algn="l">
              <a:defRPr sz="3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9" name="Body Level One…"/>
          <p:cNvSpPr txBox="1"/>
          <p:nvPr>
            <p:ph type="body" sz="quarter" idx="1"/>
          </p:nvPr>
        </p:nvSpPr>
        <p:spPr>
          <a:xfrm>
            <a:off x="2400301" y="1602675"/>
            <a:ext cx="3071403" cy="3002402"/>
          </a:xfrm>
          <a:prstGeom prst="rect">
            <a:avLst/>
          </a:prstGeom>
        </p:spPr>
        <p:txBody>
          <a:bodyPr/>
          <a:lstStyle>
            <a:lvl1pPr indent="-317500" algn="l">
              <a:buSzPts val="1400"/>
              <a:defRPr sz="1400"/>
            </a:lvl1pPr>
            <a:lvl2pPr marL="965200" indent="-355600" algn="l">
              <a:buSzPts val="1400"/>
              <a:defRPr sz="1400"/>
            </a:lvl2pPr>
            <a:lvl3pPr marL="1422400" indent="-355600" algn="l">
              <a:buSzPts val="1400"/>
              <a:defRPr sz="1400"/>
            </a:lvl3pPr>
            <a:lvl4pPr marL="1879600" indent="-355600" algn="l">
              <a:buSzPts val="1400"/>
              <a:defRPr sz="1400"/>
            </a:lvl4pPr>
            <a:lvl5pPr marL="2336800" indent="-355600" algn="l">
              <a:buSzPts val="1400"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Google Shape;38;p5"/>
          <p:cNvSpPr txBox="1"/>
          <p:nvPr>
            <p:ph type="body" sz="quarter" idx="21"/>
          </p:nvPr>
        </p:nvSpPr>
        <p:spPr>
          <a:xfrm>
            <a:off x="5650572" y="1602675"/>
            <a:ext cx="3071402" cy="3002402"/>
          </a:xfrm>
          <a:prstGeom prst="rect">
            <a:avLst/>
          </a:prstGeom>
        </p:spPr>
        <p:txBody>
          <a:bodyPr/>
          <a:lstStyle/>
          <a:p>
            <a:pPr algn="l"/>
          </a:p>
        </p:txBody>
      </p:sp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9;p1" descr="Google Shape;9;p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41700" cy="1241700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itle Text"/>
          <p:cNvSpPr txBox="1"/>
          <p:nvPr>
            <p:ph type="title"/>
          </p:nvPr>
        </p:nvSpPr>
        <p:spPr>
          <a:xfrm>
            <a:off x="303299" y="411575"/>
            <a:ext cx="8520602" cy="639602"/>
          </a:xfrm>
          <a:prstGeom prst="rect">
            <a:avLst/>
          </a:prstGeom>
        </p:spPr>
        <p:txBody>
          <a:bodyPr anchor="t"/>
          <a:lstStyle>
            <a:lvl1pPr algn="l">
              <a:defRPr sz="3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9;p1" descr="Google Shape;9;p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41700" cy="1241700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Google Shape;44;p7"/>
          <p:cNvSpPr/>
          <p:nvPr/>
        </p:nvSpPr>
        <p:spPr>
          <a:xfrm>
            <a:off x="425197" y="415650"/>
            <a:ext cx="183302" cy="1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9" name="Title Text"/>
          <p:cNvSpPr txBox="1"/>
          <p:nvPr>
            <p:ph type="title"/>
          </p:nvPr>
        </p:nvSpPr>
        <p:spPr>
          <a:xfrm>
            <a:off x="319499" y="936600"/>
            <a:ext cx="2808002" cy="755700"/>
          </a:xfrm>
          <a:prstGeom prst="rect">
            <a:avLst/>
          </a:prstGeom>
        </p:spPr>
        <p:txBody>
          <a:bodyPr anchor="b"/>
          <a:lstStyle>
            <a:lvl1pPr algn="l">
              <a:defRPr sz="2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0" name="Body Level One…"/>
          <p:cNvSpPr txBox="1"/>
          <p:nvPr>
            <p:ph type="body" sz="quarter" idx="1"/>
          </p:nvPr>
        </p:nvSpPr>
        <p:spPr>
          <a:xfrm>
            <a:off x="319499" y="1846802"/>
            <a:ext cx="2808002" cy="2806202"/>
          </a:xfrm>
          <a:prstGeom prst="rect">
            <a:avLst/>
          </a:prstGeom>
        </p:spPr>
        <p:txBody>
          <a:bodyPr/>
          <a:lstStyle>
            <a:lvl1pPr indent="-304800" algn="l">
              <a:buSzPts val="1200"/>
              <a:defRPr sz="1200"/>
            </a:lvl1pPr>
            <a:lvl2pPr marL="914400" indent="-304800" algn="l">
              <a:buSzPts val="1200"/>
              <a:defRPr sz="1200"/>
            </a:lvl2pPr>
            <a:lvl3pPr marL="1371600" indent="-304800" algn="l">
              <a:buSzPts val="1200"/>
              <a:defRPr sz="1200"/>
            </a:lvl3pPr>
            <a:lvl4pPr marL="1828800" indent="-304800" algn="l">
              <a:buSzPts val="1200"/>
              <a:defRPr sz="1200"/>
            </a:lvl4pPr>
            <a:lvl5pPr marL="2286000" indent="-304800" algn="l">
              <a:buSzPts val="1200"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AIN_POINT">
    <p:bg>
      <p:bgPr>
        <a:solidFill>
          <a:srgbClr val="75757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9;p1" descr="Google Shape;9;p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41700" cy="1241700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Google Shape;49;p8"/>
          <p:cNvSpPr/>
          <p:nvPr/>
        </p:nvSpPr>
        <p:spPr>
          <a:xfrm>
            <a:off x="425197" y="415650"/>
            <a:ext cx="183302" cy="1"/>
          </a:xfrm>
          <a:prstGeom prst="line">
            <a:avLst/>
          </a:prstGeom>
          <a:ln w="1905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0" name="Title Text"/>
          <p:cNvSpPr txBox="1"/>
          <p:nvPr>
            <p:ph type="title"/>
          </p:nvPr>
        </p:nvSpPr>
        <p:spPr>
          <a:xfrm>
            <a:off x="283102" y="712140"/>
            <a:ext cx="6244202" cy="3835502"/>
          </a:xfrm>
          <a:prstGeom prst="rect">
            <a:avLst/>
          </a:prstGeom>
        </p:spPr>
        <p:txBody>
          <a:bodyPr/>
          <a:lstStyle>
            <a:lvl1pPr algn="l">
              <a:defRPr sz="4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;p1" descr="Google Shape;9;p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41700" cy="1241700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Google Shape;53;p9"/>
          <p:cNvSpPr/>
          <p:nvPr/>
        </p:nvSpPr>
        <p:spPr>
          <a:xfrm>
            <a:off x="4572000" y="123"/>
            <a:ext cx="4572000" cy="5143503"/>
          </a:xfrm>
          <a:prstGeom prst="rect">
            <a:avLst/>
          </a:prstGeom>
          <a:solidFill>
            <a:srgbClr val="F4652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00" name="Google Shape;54;p9"/>
          <p:cNvSpPr/>
          <p:nvPr/>
        </p:nvSpPr>
        <p:spPr>
          <a:xfrm>
            <a:off x="5029675" y="4495499"/>
            <a:ext cx="468302" cy="2"/>
          </a:xfrm>
          <a:prstGeom prst="line">
            <a:avLst/>
          </a:prstGeom>
          <a:ln w="1905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1" name="Title Text"/>
          <p:cNvSpPr txBox="1"/>
          <p:nvPr>
            <p:ph type="title"/>
          </p:nvPr>
        </p:nvSpPr>
        <p:spPr>
          <a:xfrm>
            <a:off x="265500" y="1397349"/>
            <a:ext cx="4045200" cy="1318202"/>
          </a:xfrm>
          <a:prstGeom prst="rect">
            <a:avLst/>
          </a:prstGeom>
        </p:spPr>
        <p:txBody>
          <a:bodyPr anchor="b"/>
          <a:lstStyle>
            <a:lvl1pPr>
              <a:defRPr sz="3600"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2" name="Body Level One…"/>
          <p:cNvSpPr txBox="1"/>
          <p:nvPr>
            <p:ph type="body" sz="quarter" idx="1"/>
          </p:nvPr>
        </p:nvSpPr>
        <p:spPr>
          <a:xfrm>
            <a:off x="265500" y="2735371"/>
            <a:ext cx="4045200" cy="1345502"/>
          </a:xfrm>
          <a:prstGeom prst="rect">
            <a:avLst/>
          </a:prstGeom>
        </p:spPr>
        <p:txBody>
          <a:bodyPr/>
          <a:lstStyle>
            <a:lvl1pPr marL="228600" indent="-114300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228600" indent="114300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228600" indent="114300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228600" indent="114300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228600" indent="114300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Google Shape;57;p9"/>
          <p:cNvSpPr txBox="1"/>
          <p:nvPr>
            <p:ph type="body" sz="half" idx="21"/>
          </p:nvPr>
        </p:nvSpPr>
        <p:spPr>
          <a:xfrm>
            <a:off x="4939500" y="724199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 algn="l"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9;p1" descr="Google Shape;9;p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41700" cy="1241700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Google Shape;60;p10"/>
          <p:cNvSpPr/>
          <p:nvPr/>
        </p:nvSpPr>
        <p:spPr>
          <a:xfrm>
            <a:off x="425200" y="4739999"/>
            <a:ext cx="8296800" cy="1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3" name="Google Shape;61;p10"/>
          <p:cNvSpPr/>
          <p:nvPr/>
        </p:nvSpPr>
        <p:spPr>
          <a:xfrm>
            <a:off x="425197" y="415650"/>
            <a:ext cx="183302" cy="1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4" name="Body Level One…"/>
          <p:cNvSpPr txBox="1"/>
          <p:nvPr>
            <p:ph type="body" sz="quarter" idx="1"/>
          </p:nvPr>
        </p:nvSpPr>
        <p:spPr>
          <a:xfrm>
            <a:off x="328016" y="4226023"/>
            <a:ext cx="8388602" cy="393602"/>
          </a:xfrm>
          <a:prstGeom prst="rect">
            <a:avLst/>
          </a:prstGeom>
        </p:spPr>
        <p:txBody>
          <a:bodyPr anchor="ctr"/>
          <a:lstStyle>
            <a:lvl1pPr marL="0" indent="228600" algn="l">
              <a:lnSpc>
                <a:spcPct val="100000"/>
              </a:lnSpc>
              <a:buClrTx/>
              <a:buSzTx/>
              <a:buFontTx/>
              <a:buNone/>
            </a:lvl1pPr>
            <a:lvl2pPr algn="l">
              <a:lnSpc>
                <a:spcPct val="100000"/>
              </a:lnSpc>
              <a:buClrTx/>
              <a:buFontTx/>
            </a:lvl2pPr>
            <a:lvl3pPr algn="l">
              <a:lnSpc>
                <a:spcPct val="100000"/>
              </a:lnSpc>
              <a:buClrTx/>
              <a:buFontTx/>
            </a:lvl3pPr>
            <a:lvl4pPr algn="l">
              <a:lnSpc>
                <a:spcPct val="100000"/>
              </a:lnSpc>
              <a:buClrTx/>
              <a:buFontTx/>
            </a:lvl4pPr>
            <a:lvl5pPr algn="l">
              <a:lnSpc>
                <a:spcPct val="100000"/>
              </a:lnSpc>
              <a:buClrTx/>
              <a:buFont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9;p1" descr="Google Shape;9;p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41700" cy="12417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Google Shape;65;p11"/>
          <p:cNvSpPr/>
          <p:nvPr/>
        </p:nvSpPr>
        <p:spPr>
          <a:xfrm>
            <a:off x="425200" y="4739999"/>
            <a:ext cx="8296800" cy="1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" name="Google Shape;66;p11"/>
          <p:cNvSpPr/>
          <p:nvPr/>
        </p:nvSpPr>
        <p:spPr>
          <a:xfrm>
            <a:off x="425200" y="415650"/>
            <a:ext cx="8296800" cy="1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" name="xx%"/>
          <p:cNvSpPr txBox="1"/>
          <p:nvPr>
            <p:ph type="title" hasCustomPrompt="1"/>
          </p:nvPr>
        </p:nvSpPr>
        <p:spPr>
          <a:xfrm>
            <a:off x="853950" y="1304850"/>
            <a:ext cx="7436102" cy="15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ctr">
            <a:normAutofit fontScale="100000" lnSpcReduction="0"/>
          </a:bodyPr>
          <a:lstStyle/>
          <a:p>
            <a:pPr/>
            <a:r>
              <a:t>xx%</a:t>
            </a:r>
          </a:p>
        </p:txBody>
      </p:sp>
      <p:sp>
        <p:nvSpPr>
          <p:cNvPr id="6" name="Body Level One…"/>
          <p:cNvSpPr txBox="1"/>
          <p:nvPr>
            <p:ph type="body" idx="1"/>
          </p:nvPr>
        </p:nvSpPr>
        <p:spPr>
          <a:xfrm>
            <a:off x="853950" y="2919450"/>
            <a:ext cx="7436102" cy="1071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8709888" y="4717935"/>
            <a:ext cx="336811" cy="335249"/>
          </a:xfrm>
          <a:prstGeom prst="rect">
            <a:avLst/>
          </a:prstGeom>
          <a:ln w="12700">
            <a:miter lim="400000"/>
          </a:ln>
        </p:spPr>
        <p:txBody>
          <a:bodyPr wrap="none" lIns="91423" tIns="91423" rIns="91423" bIns="91423" anchor="ctr">
            <a:normAutofit fontScale="100000" lnSpcReduction="0"/>
          </a:bodyPr>
          <a:lstStyle>
            <a:lvl1pPr algn="r">
              <a:defRPr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600" u="none">
          <a:solidFill>
            <a:srgbClr val="F46524"/>
          </a:solidFill>
          <a:uFillTx/>
          <a:latin typeface="Lato"/>
          <a:ea typeface="Lato"/>
          <a:cs typeface="Lato"/>
          <a:sym typeface="Lato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600" u="none">
          <a:solidFill>
            <a:srgbClr val="F46524"/>
          </a:solidFill>
          <a:uFillTx/>
          <a:latin typeface="Lato"/>
          <a:ea typeface="Lato"/>
          <a:cs typeface="Lato"/>
          <a:sym typeface="Lato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600" u="none">
          <a:solidFill>
            <a:srgbClr val="F46524"/>
          </a:solidFill>
          <a:uFillTx/>
          <a:latin typeface="Lato"/>
          <a:ea typeface="Lato"/>
          <a:cs typeface="Lato"/>
          <a:sym typeface="Lato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600" u="none">
          <a:solidFill>
            <a:srgbClr val="F46524"/>
          </a:solidFill>
          <a:uFillTx/>
          <a:latin typeface="Lato"/>
          <a:ea typeface="Lato"/>
          <a:cs typeface="Lato"/>
          <a:sym typeface="Lato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600" u="none">
          <a:solidFill>
            <a:srgbClr val="F46524"/>
          </a:solidFill>
          <a:uFillTx/>
          <a:latin typeface="Lato"/>
          <a:ea typeface="Lato"/>
          <a:cs typeface="Lato"/>
          <a:sym typeface="Lato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600" u="none">
          <a:solidFill>
            <a:srgbClr val="F46524"/>
          </a:solidFill>
          <a:uFillTx/>
          <a:latin typeface="Lato"/>
          <a:ea typeface="Lato"/>
          <a:cs typeface="Lato"/>
          <a:sym typeface="Lato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600" u="none">
          <a:solidFill>
            <a:srgbClr val="F46524"/>
          </a:solidFill>
          <a:uFillTx/>
          <a:latin typeface="Lato"/>
          <a:ea typeface="Lato"/>
          <a:cs typeface="Lato"/>
          <a:sym typeface="Lato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600" u="none">
          <a:solidFill>
            <a:srgbClr val="F46524"/>
          </a:solidFill>
          <a:uFillTx/>
          <a:latin typeface="Lato"/>
          <a:ea typeface="Lato"/>
          <a:cs typeface="Lato"/>
          <a:sym typeface="Lato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600" u="none">
          <a:solidFill>
            <a:srgbClr val="F46524"/>
          </a:solidFill>
          <a:uFillTx/>
          <a:latin typeface="Lato"/>
          <a:ea typeface="Lato"/>
          <a:cs typeface="Lato"/>
          <a:sym typeface="Lato"/>
        </a:defRPr>
      </a:lvl9pPr>
    </p:titleStyle>
    <p:bodyStyle>
      <a:lvl1pPr marL="457200" marR="0" indent="-342900" algn="ctr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000000"/>
        </a:buClr>
        <a:buSzPts val="1800"/>
        <a:buFont typeface="Helvetica"/>
        <a:buChar char="●"/>
        <a:tabLst/>
        <a:defRPr b="0" baseline="0" cap="none" i="0" spc="0" strike="noStrike" sz="1800" u="none">
          <a:solidFill>
            <a:srgbClr val="000000"/>
          </a:solidFill>
          <a:uFillTx/>
          <a:latin typeface="Lato"/>
          <a:ea typeface="Lato"/>
          <a:cs typeface="Lato"/>
          <a:sym typeface="Lato"/>
        </a:defRPr>
      </a:lvl1pPr>
      <a:lvl2pPr marL="1005114" marR="0" indent="-408213" algn="ctr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000000"/>
        </a:buClr>
        <a:buSzPts val="1800"/>
        <a:buFont typeface="Helvetica"/>
        <a:buChar char="○"/>
        <a:tabLst/>
        <a:defRPr b="0" baseline="0" cap="none" i="0" spc="0" strike="noStrike" sz="1800" u="none">
          <a:solidFill>
            <a:srgbClr val="000000"/>
          </a:solidFill>
          <a:uFillTx/>
          <a:latin typeface="Lato"/>
          <a:ea typeface="Lato"/>
          <a:cs typeface="Lato"/>
          <a:sym typeface="Lato"/>
        </a:defRPr>
      </a:lvl2pPr>
      <a:lvl3pPr marL="1462314" marR="0" indent="-408214" algn="ctr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000000"/>
        </a:buClr>
        <a:buSzPts val="1800"/>
        <a:buFont typeface="Helvetica"/>
        <a:buChar char="■"/>
        <a:tabLst/>
        <a:defRPr b="0" baseline="0" cap="none" i="0" spc="0" strike="noStrike" sz="1800" u="none">
          <a:solidFill>
            <a:srgbClr val="000000"/>
          </a:solidFill>
          <a:uFillTx/>
          <a:latin typeface="Lato"/>
          <a:ea typeface="Lato"/>
          <a:cs typeface="Lato"/>
          <a:sym typeface="Lato"/>
        </a:defRPr>
      </a:lvl3pPr>
      <a:lvl4pPr marL="1919514" marR="0" indent="-408214" algn="ctr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000000"/>
        </a:buClr>
        <a:buSzPts val="1800"/>
        <a:buFont typeface="Helvetica"/>
        <a:buChar char="●"/>
        <a:tabLst/>
        <a:defRPr b="0" baseline="0" cap="none" i="0" spc="0" strike="noStrike" sz="1800" u="none">
          <a:solidFill>
            <a:srgbClr val="000000"/>
          </a:solidFill>
          <a:uFillTx/>
          <a:latin typeface="Lato"/>
          <a:ea typeface="Lato"/>
          <a:cs typeface="Lato"/>
          <a:sym typeface="Lato"/>
        </a:defRPr>
      </a:lvl4pPr>
      <a:lvl5pPr marL="2376714" marR="0" indent="-408214" algn="ctr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000000"/>
        </a:buClr>
        <a:buSzPts val="1800"/>
        <a:buFont typeface="Helvetica"/>
        <a:buChar char="○"/>
        <a:tabLst/>
        <a:defRPr b="0" baseline="0" cap="none" i="0" spc="0" strike="noStrike" sz="1800" u="none">
          <a:solidFill>
            <a:srgbClr val="000000"/>
          </a:solidFill>
          <a:uFillTx/>
          <a:latin typeface="Lato"/>
          <a:ea typeface="Lato"/>
          <a:cs typeface="Lato"/>
          <a:sym typeface="Lato"/>
        </a:defRPr>
      </a:lvl5pPr>
      <a:lvl6pPr marL="2833914" marR="0" indent="-408214" algn="ctr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000000"/>
        </a:buClr>
        <a:buSzPts val="1800"/>
        <a:buFont typeface="Helvetica"/>
        <a:buChar char="■"/>
        <a:tabLst/>
        <a:defRPr b="0" baseline="0" cap="none" i="0" spc="0" strike="noStrike" sz="1800" u="none">
          <a:solidFill>
            <a:srgbClr val="000000"/>
          </a:solidFill>
          <a:uFillTx/>
          <a:latin typeface="Lato"/>
          <a:ea typeface="Lato"/>
          <a:cs typeface="Lato"/>
          <a:sym typeface="Lato"/>
        </a:defRPr>
      </a:lvl6pPr>
      <a:lvl7pPr marL="3291113" marR="0" indent="-408214" algn="ctr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000000"/>
        </a:buClr>
        <a:buSzPts val="1800"/>
        <a:buFont typeface="Helvetica"/>
        <a:buChar char="●"/>
        <a:tabLst/>
        <a:defRPr b="0" baseline="0" cap="none" i="0" spc="0" strike="noStrike" sz="1800" u="none">
          <a:solidFill>
            <a:srgbClr val="000000"/>
          </a:solidFill>
          <a:uFillTx/>
          <a:latin typeface="Lato"/>
          <a:ea typeface="Lato"/>
          <a:cs typeface="Lato"/>
          <a:sym typeface="Lato"/>
        </a:defRPr>
      </a:lvl7pPr>
      <a:lvl8pPr marL="3748313" marR="0" indent="-408213" algn="ctr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000000"/>
        </a:buClr>
        <a:buSzPts val="1800"/>
        <a:buFont typeface="Helvetica"/>
        <a:buChar char="○"/>
        <a:tabLst/>
        <a:defRPr b="0" baseline="0" cap="none" i="0" spc="0" strike="noStrike" sz="1800" u="none">
          <a:solidFill>
            <a:srgbClr val="000000"/>
          </a:solidFill>
          <a:uFillTx/>
          <a:latin typeface="Lato"/>
          <a:ea typeface="Lato"/>
          <a:cs typeface="Lato"/>
          <a:sym typeface="Lato"/>
        </a:defRPr>
      </a:lvl8pPr>
      <a:lvl9pPr marL="4205513" marR="0" indent="-408213" algn="ctr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000000"/>
        </a:buClr>
        <a:buSzPts val="1800"/>
        <a:buFont typeface="Helvetica"/>
        <a:buChar char="■"/>
        <a:tabLst/>
        <a:defRPr b="0" baseline="0" cap="none" i="0" spc="0" strike="noStrike" sz="1800" u="none">
          <a:solidFill>
            <a:srgbClr val="000000"/>
          </a:solidFill>
          <a:uFillTx/>
          <a:latin typeface="Lato"/>
          <a:ea typeface="Lato"/>
          <a:cs typeface="Lato"/>
          <a:sym typeface="La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tif"/><Relationship Id="rId4" Type="http://schemas.openxmlformats.org/officeDocument/2006/relationships/image" Target="../media/image4.tif"/><Relationship Id="rId5" Type="http://schemas.openxmlformats.org/officeDocument/2006/relationships/image" Target="../media/image5.tif"/><Relationship Id="rId6" Type="http://schemas.openxmlformats.org/officeDocument/2006/relationships/image" Target="../media/image6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7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76;p13"/>
          <p:cNvSpPr txBox="1"/>
          <p:nvPr>
            <p:ph type="ctrTitle"/>
          </p:nvPr>
        </p:nvSpPr>
        <p:spPr>
          <a:xfrm>
            <a:off x="2371725" y="630223"/>
            <a:ext cx="6331500" cy="1542003"/>
          </a:xfrm>
          <a:prstGeom prst="rect">
            <a:avLst/>
          </a:prstGeom>
        </p:spPr>
        <p:txBody>
          <a:bodyPr/>
          <a:lstStyle/>
          <a:p>
            <a:pPr>
              <a:defRPr sz="4300">
                <a:solidFill>
                  <a:srgbClr val="0000FF"/>
                </a:solidFill>
              </a:defRPr>
            </a:pPr>
            <a:r>
              <a:t>Fall 2021 AP CS A</a:t>
            </a:r>
          </a:p>
          <a:p>
            <a:pPr>
              <a:defRPr sz="4300">
                <a:solidFill>
                  <a:srgbClr val="0000FF"/>
                </a:solidFill>
              </a:defRPr>
            </a:pPr>
            <a:r>
              <a:t>Lesson 12.5</a:t>
            </a:r>
          </a:p>
        </p:txBody>
      </p:sp>
      <p:sp>
        <p:nvSpPr>
          <p:cNvPr id="186" name="Google Shape;77;p13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80000"/>
              </a:lnSpc>
              <a:defRPr sz="1600"/>
            </a:pPr>
            <a:r>
              <a:t>Dr. O’Brien</a:t>
            </a:r>
          </a:p>
          <a:p>
            <a:pPr marL="0" indent="0">
              <a:lnSpc>
                <a:spcPct val="80000"/>
              </a:lnSpc>
              <a:defRPr sz="1600"/>
            </a:pPr>
            <a:r>
              <a:t>Herbert H. </a:t>
            </a:r>
            <a:r>
              <a:t>Lehman High School</a:t>
            </a:r>
          </a:p>
          <a:p>
            <a:pPr marL="0" indent="0">
              <a:lnSpc>
                <a:spcPct val="80000"/>
              </a:lnSpc>
              <a:defRPr sz="1600"/>
            </a:pPr>
            <a:r>
              <a:t>10 December 2021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18;p19"/>
          <p:cNvSpPr txBox="1"/>
          <p:nvPr>
            <p:ph type="title"/>
          </p:nvPr>
        </p:nvSpPr>
        <p:spPr>
          <a:xfrm>
            <a:off x="1424035" y="575950"/>
            <a:ext cx="7302729" cy="93969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round/>
          </a:ln>
        </p:spPr>
        <p:txBody>
          <a:bodyPr lIns="91422" tIns="91422" rIns="91422" bIns="91422"/>
          <a:lstStyle/>
          <a:p>
            <a:pPr defTabSz="813816">
              <a:defRPr b="0" sz="2100">
                <a:solidFill>
                  <a:srgbClr val="F46524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Do now</a:t>
            </a:r>
          </a:p>
          <a:p>
            <a:pPr defTabSz="813816">
              <a:defRPr b="0" sz="1200">
                <a:solidFill>
                  <a:schemeClr val="accent5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be sure to:</a:t>
            </a:r>
            <a:r>
              <a:rPr>
                <a:solidFill>
                  <a:schemeClr val="accent5">
                    <a:lumOff val="-9843"/>
                  </a:schemeClr>
                </a:solidFill>
              </a:rPr>
              <a:t> </a:t>
            </a:r>
            <a:r>
              <a:rPr>
                <a:solidFill>
                  <a:schemeClr val="accent3">
                    <a:lumOff val="-9098"/>
                  </a:schemeClr>
                </a:solidFill>
              </a:rPr>
              <a:t>Get out your </a:t>
            </a:r>
            <a:r>
              <a:rPr b="1">
                <a:solidFill>
                  <a:schemeClr val="accent3">
                    <a:lumOff val="-9098"/>
                  </a:schemeClr>
                </a:solidFill>
              </a:rPr>
              <a:t>binder</a:t>
            </a:r>
            <a:r>
              <a:rPr>
                <a:solidFill>
                  <a:schemeClr val="accent3">
                    <a:lumOff val="-9098"/>
                  </a:schemeClr>
                </a:solidFill>
              </a:rPr>
              <a:t>. Copy </a:t>
            </a:r>
            <a:r>
              <a:rPr b="1">
                <a:solidFill>
                  <a:schemeClr val="accent3">
                    <a:lumOff val="-9098"/>
                  </a:schemeClr>
                </a:solidFill>
              </a:rPr>
              <a:t>goal </a:t>
            </a:r>
            <a:r>
              <a:rPr>
                <a:solidFill>
                  <a:schemeClr val="accent3">
                    <a:lumOff val="-9098"/>
                  </a:schemeClr>
                </a:solidFill>
              </a:rPr>
              <a:t>and answer </a:t>
            </a:r>
            <a:r>
              <a:rPr b="1">
                <a:solidFill>
                  <a:schemeClr val="accent3">
                    <a:lumOff val="-9098"/>
                  </a:schemeClr>
                </a:solidFill>
              </a:rPr>
              <a:t>do now</a:t>
            </a:r>
            <a:r>
              <a:rPr>
                <a:solidFill>
                  <a:schemeClr val="accent3">
                    <a:lumOff val="-9098"/>
                  </a:schemeClr>
                </a:solidFill>
              </a:rPr>
              <a:t> questions below. Write a complete sentence for each answer:</a:t>
            </a:r>
          </a:p>
        </p:txBody>
      </p:sp>
      <p:sp>
        <p:nvSpPr>
          <p:cNvPr id="191" name="Describe your favorite superhero.…"/>
          <p:cNvSpPr txBox="1"/>
          <p:nvPr/>
        </p:nvSpPr>
        <p:spPr>
          <a:xfrm>
            <a:off x="297563" y="1992403"/>
            <a:ext cx="4074447" cy="660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87157" indent="-187157">
              <a:buSzPct val="100000"/>
              <a:buAutoNum type="arabicPeriod" startAt="1"/>
              <a:defRPr>
                <a:solidFill>
                  <a:schemeClr val="accent3">
                    <a:lumOff val="-9098"/>
                  </a:schemeClr>
                </a:solidFill>
              </a:defRPr>
            </a:pPr>
            <a:r>
              <a:t>Describe your favorite superhero.  </a:t>
            </a:r>
          </a:p>
          <a:p>
            <a:pPr marL="187157" indent="-187157">
              <a:buSzPct val="100000"/>
              <a:buAutoNum type="arabicPeriod" startAt="1"/>
              <a:defRPr>
                <a:solidFill>
                  <a:schemeClr val="accent3">
                    <a:lumOff val="-9098"/>
                  </a:schemeClr>
                </a:solidFill>
              </a:defRPr>
            </a:pPr>
            <a:r>
              <a:t>What attributes would be associated with a </a:t>
            </a:r>
            <a:r>
              <a:rPr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SuperHero</a:t>
            </a:r>
            <a:r>
              <a:t> object?</a:t>
            </a:r>
          </a:p>
        </p:txBody>
      </p:sp>
      <p:pic>
        <p:nvPicPr>
          <p:cNvPr id="19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19940" y="2015788"/>
            <a:ext cx="3784939" cy="21263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framing…"/>
          <p:cNvSpPr txBox="1"/>
          <p:nvPr/>
        </p:nvSpPr>
        <p:spPr>
          <a:xfrm>
            <a:off x="4138003" y="1037939"/>
            <a:ext cx="4070437" cy="2988429"/>
          </a:xfrm>
          <a:prstGeom prst="rect">
            <a:avLst/>
          </a:prstGeom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normAutofit fontScale="100000" lnSpcReduction="0"/>
          </a:bodyPr>
          <a:lstStyle/>
          <a:p>
            <a:pPr>
              <a:lnSpc>
                <a:spcPct val="115000"/>
              </a:lnSpc>
              <a:defRPr b="1" sz="18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framing</a:t>
            </a:r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Helvetica"/>
              <a:buChar char="●"/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what:  </a:t>
            </a:r>
            <a:r>
              <a:rPr b="0"/>
              <a:t>combine classes using Constructors </a:t>
            </a:r>
            <a:endParaRPr b="0"/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Helvetica"/>
              <a:buChar char="●"/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why: </a:t>
            </a:r>
            <a:r>
              <a:rPr b="0"/>
              <a:t> We’ll learn to embed objects inside of other objects.</a:t>
            </a:r>
            <a:endParaRPr b="0"/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Helvetica"/>
              <a:buChar char="●"/>
              <a:defRPr b="1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where to: </a:t>
            </a:r>
            <a:r>
              <a:rPr b="0"/>
              <a:t> documenting classes with comments</a:t>
            </a:r>
          </a:p>
        </p:txBody>
      </p:sp>
      <p:pic>
        <p:nvPicPr>
          <p:cNvPr id="1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993" y="1497277"/>
            <a:ext cx="3352801" cy="2425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9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ap: object state…"/>
          <p:cNvSpPr txBox="1"/>
          <p:nvPr>
            <p:ph type="title"/>
          </p:nvPr>
        </p:nvSpPr>
        <p:spPr>
          <a:xfrm>
            <a:off x="1438671" y="184914"/>
            <a:ext cx="7302729" cy="93969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round/>
          </a:ln>
        </p:spPr>
        <p:txBody>
          <a:bodyPr lIns="91422" tIns="91422" rIns="91422" bIns="91422"/>
          <a:lstStyle/>
          <a:p>
            <a:pPr defTabSz="813816">
              <a:defRPr b="0" sz="2100">
                <a:solidFill>
                  <a:srgbClr val="F46524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recap: object state</a:t>
            </a:r>
          </a:p>
          <a:p>
            <a:pPr defTabSz="813816">
              <a:defRPr b="0" sz="1200">
                <a:solidFill>
                  <a:schemeClr val="accent5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be sure to:</a:t>
            </a:r>
            <a:r>
              <a:rPr>
                <a:solidFill>
                  <a:schemeClr val="accent5">
                    <a:lumOff val="-9843"/>
                  </a:schemeClr>
                </a:solidFill>
              </a:rPr>
              <a:t> </a:t>
            </a:r>
            <a:r>
              <a:rPr>
                <a:solidFill>
                  <a:schemeClr val="accent3">
                    <a:lumOff val="-9098"/>
                  </a:schemeClr>
                </a:solidFill>
              </a:rPr>
              <a:t>Keep your </a:t>
            </a:r>
            <a:r>
              <a:rPr b="1">
                <a:solidFill>
                  <a:schemeClr val="accent3">
                    <a:lumOff val="-9098"/>
                  </a:schemeClr>
                </a:solidFill>
              </a:rPr>
              <a:t>notebook </a:t>
            </a:r>
            <a:r>
              <a:rPr>
                <a:solidFill>
                  <a:schemeClr val="accent3">
                    <a:lumOff val="-9098"/>
                  </a:schemeClr>
                </a:solidFill>
              </a:rPr>
              <a:t>open. Copy info below.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7162" y="1780085"/>
            <a:ext cx="4091885" cy="2134130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</p:pic>
      <p:pic>
        <p:nvPicPr>
          <p:cNvPr id="20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60756" y="1812879"/>
            <a:ext cx="4484201" cy="2068542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</p:pic>
      <p:sp>
        <p:nvSpPr>
          <p:cNvPr id="202" name="We can call the data associated with an object its attributes"/>
          <p:cNvSpPr txBox="1"/>
          <p:nvPr/>
        </p:nvSpPr>
        <p:spPr>
          <a:xfrm>
            <a:off x="2000858" y="4179835"/>
            <a:ext cx="4664498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We can call the data associated with an object its </a:t>
            </a:r>
            <a:r>
              <a:rPr>
                <a:solidFill>
                  <a:schemeClr val="accent1">
                    <a:lumOff val="-6117"/>
                  </a:schemeClr>
                </a:solidFill>
              </a:rPr>
              <a:t>attributes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1" grpId="1"/>
      <p:bldP build="whole" bldLvl="1" animBg="1" rev="0" advAuto="0" spid="202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Writing to learn: warm up…"/>
          <p:cNvSpPr txBox="1"/>
          <p:nvPr>
            <p:ph type="title"/>
          </p:nvPr>
        </p:nvSpPr>
        <p:spPr>
          <a:xfrm>
            <a:off x="1362471" y="451235"/>
            <a:ext cx="7302729" cy="93969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round/>
          </a:ln>
        </p:spPr>
        <p:txBody>
          <a:bodyPr lIns="91422" tIns="91422" rIns="91422" bIns="91422"/>
          <a:lstStyle/>
          <a:p>
            <a:pPr defTabSz="813816">
              <a:defRPr b="0" sz="2100">
                <a:solidFill>
                  <a:srgbClr val="F46524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Writing to learn: warm up</a:t>
            </a:r>
          </a:p>
          <a:p>
            <a:pPr defTabSz="813816">
              <a:defRPr b="0" sz="1200">
                <a:solidFill>
                  <a:schemeClr val="accent5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be sure to:</a:t>
            </a:r>
            <a:r>
              <a:rPr>
                <a:solidFill>
                  <a:schemeClr val="accent5">
                    <a:lumOff val="-9843"/>
                  </a:schemeClr>
                </a:solidFill>
              </a:rPr>
              <a:t> </a:t>
            </a:r>
            <a:r>
              <a:rPr>
                <a:solidFill>
                  <a:schemeClr val="accent3">
                    <a:lumOff val="-9098"/>
                  </a:schemeClr>
                </a:solidFill>
              </a:rPr>
              <a:t>Keep your </a:t>
            </a:r>
            <a:r>
              <a:rPr b="1">
                <a:solidFill>
                  <a:schemeClr val="accent3">
                    <a:lumOff val="-9098"/>
                  </a:schemeClr>
                </a:solidFill>
              </a:rPr>
              <a:t>notebook </a:t>
            </a:r>
            <a:r>
              <a:rPr>
                <a:solidFill>
                  <a:schemeClr val="accent3">
                    <a:lumOff val="-9098"/>
                  </a:schemeClr>
                </a:solidFill>
              </a:rPr>
              <a:t>open. Answer the questions below with a complete sentence for each. Be prepared to </a:t>
            </a:r>
            <a:r>
              <a:rPr u="sng">
                <a:solidFill>
                  <a:schemeClr val="accent3">
                    <a:lumOff val="-9098"/>
                  </a:schemeClr>
                </a:solidFill>
              </a:rPr>
              <a:t>share out</a:t>
            </a:r>
            <a:r>
              <a:rPr>
                <a:solidFill>
                  <a:schemeClr val="accent3">
                    <a:lumOff val="-9098"/>
                  </a:schemeClr>
                </a:solidFill>
              </a:rPr>
              <a:t>.</a:t>
            </a:r>
          </a:p>
        </p:txBody>
      </p:sp>
      <p:sp>
        <p:nvSpPr>
          <p:cNvPr id="205" name="One attribute superheroes have is a power.  What are some examples of superhero powers?…"/>
          <p:cNvSpPr txBox="1"/>
          <p:nvPr/>
        </p:nvSpPr>
        <p:spPr>
          <a:xfrm>
            <a:off x="681508" y="1879600"/>
            <a:ext cx="2830987" cy="237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33947" indent="-233947">
              <a:buSzPct val="100000"/>
              <a:buAutoNum type="arabicPeriod" startAt="1"/>
            </a:pPr>
            <a:r>
              <a:t>One attribute superheroes have is a power.  What are some </a:t>
            </a:r>
            <a:r>
              <a:rPr>
                <a:solidFill>
                  <a:schemeClr val="accent1">
                    <a:lumOff val="-6117"/>
                  </a:schemeClr>
                </a:solidFill>
              </a:rPr>
              <a:t>examples</a:t>
            </a:r>
            <a:r>
              <a:t> of superhero powers? </a:t>
            </a:r>
          </a:p>
          <a:p>
            <a:pPr marL="233947" indent="-233947">
              <a:buSzPct val="100000"/>
              <a:buAutoNum type="arabicPeriod" startAt="1"/>
            </a:pPr>
            <a:r>
              <a:t> What are some </a:t>
            </a:r>
            <a:r>
              <a:rPr>
                <a:solidFill>
                  <a:schemeClr val="accent1">
                    <a:lumOff val="-6117"/>
                  </a:schemeClr>
                </a:solidFill>
              </a:rPr>
              <a:t>attributes</a:t>
            </a:r>
            <a:r>
              <a:t> associated with a superhero’s powers.  ?</a:t>
            </a:r>
          </a:p>
          <a:p>
            <a:pPr marL="233947" indent="-233947">
              <a:buSzPct val="100000"/>
              <a:buAutoNum type="arabicPeriod" startAt="1"/>
            </a:pPr>
            <a:r>
              <a:t>Copy the diagram to the write in your notebook.   How could we </a:t>
            </a:r>
            <a:r>
              <a:rPr>
                <a:solidFill>
                  <a:schemeClr val="accent1">
                    <a:lumOff val="-6117"/>
                  </a:schemeClr>
                </a:solidFill>
              </a:rPr>
              <a:t>extend</a:t>
            </a:r>
            <a:r>
              <a:t> this diagram to represent the attributes associated with a Superhero’s powers.  </a:t>
            </a:r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70500" y="1612137"/>
            <a:ext cx="3864068" cy="18400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0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oding to learn: Live coding"/>
          <p:cNvSpPr txBox="1"/>
          <p:nvPr>
            <p:ph type="title"/>
          </p:nvPr>
        </p:nvSpPr>
        <p:spPr>
          <a:xfrm>
            <a:off x="1362471" y="396710"/>
            <a:ext cx="7302729" cy="93969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round/>
          </a:ln>
        </p:spPr>
        <p:txBody>
          <a:bodyPr lIns="91422" tIns="91422" rIns="91422" bIns="91422"/>
          <a:lstStyle>
            <a:lvl1pPr defTabSz="813816">
              <a:defRPr b="0" sz="2100">
                <a:solidFill>
                  <a:srgbClr val="F46524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Coding to learn: Live coding</a:t>
            </a:r>
          </a:p>
        </p:txBody>
      </p:sp>
      <p:sp>
        <p:nvSpPr>
          <p:cNvPr id="211" name="Log in to your workstation.…"/>
          <p:cNvSpPr txBox="1"/>
          <p:nvPr/>
        </p:nvSpPr>
        <p:spPr>
          <a:xfrm>
            <a:off x="1108668" y="1967003"/>
            <a:ext cx="1929727" cy="204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>
                <a:solidFill>
                  <a:srgbClr val="012F7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Log in to your workstation. </a:t>
            </a:r>
          </a:p>
          <a:p>
            <a:pPr>
              <a:defRPr>
                <a:solidFill>
                  <a:srgbClr val="012F7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>
              <a:defRPr>
                <a:solidFill>
                  <a:srgbClr val="012F7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Open 12/10 </a:t>
            </a:r>
            <a:r>
              <a:rPr>
                <a:solidFill>
                  <a:schemeClr val="accent5"/>
                </a:solidFill>
              </a:rPr>
              <a:t>SuperHero</a:t>
            </a:r>
            <a:r>
              <a:t> in </a:t>
            </a:r>
            <a:r>
              <a:rPr>
                <a:solidFill>
                  <a:schemeClr val="accent5"/>
                </a:solidFill>
              </a:rPr>
              <a:t>In class examples</a:t>
            </a:r>
            <a:r>
              <a:rPr>
                <a:solidFill>
                  <a:schemeClr val="accent3"/>
                </a:solidFill>
              </a:rPr>
              <a:t>.  </a:t>
            </a:r>
            <a:r>
              <a:rPr>
                <a:solidFill>
                  <a:schemeClr val="accent1">
                    <a:lumOff val="-6117"/>
                  </a:schemeClr>
                </a:solidFill>
              </a:rPr>
              <a:t>Be prepared to follow along with Dr. O’Brien (but see if you can stay one step ahead!</a:t>
            </a:r>
          </a:p>
        </p:txBody>
      </p:sp>
      <p:grpSp>
        <p:nvGrpSpPr>
          <p:cNvPr id="214" name="Group"/>
          <p:cNvGrpSpPr/>
          <p:nvPr/>
        </p:nvGrpSpPr>
        <p:grpSpPr>
          <a:xfrm>
            <a:off x="5502470" y="807635"/>
            <a:ext cx="2821743" cy="4020225"/>
            <a:chOff x="0" y="0"/>
            <a:chExt cx="2821742" cy="4020224"/>
          </a:xfrm>
        </p:grpSpPr>
        <p:pic>
          <p:nvPicPr>
            <p:cNvPr id="212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821743" cy="40202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3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31756" y="1971895"/>
              <a:ext cx="1282163" cy="56985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190500" dist="12700" dir="5400000">
                <a:srgbClr val="000000"/>
              </a:outerShdw>
            </a:effectLst>
          </p:spPr>
        </p:pic>
      </p:grpSp>
      <p:sp>
        <p:nvSpPr>
          <p:cNvPr id="215" name="be sure to:"/>
          <p:cNvSpPr txBox="1"/>
          <p:nvPr/>
        </p:nvSpPr>
        <p:spPr>
          <a:xfrm>
            <a:off x="1135372" y="1420201"/>
            <a:ext cx="371413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813816">
              <a:defRPr sz="2400">
                <a:solidFill>
                  <a:schemeClr val="accent5">
                    <a:satOff val="-3088"/>
                    <a:lumOff val="12696"/>
                  </a:schemeClr>
                </a:solidFill>
              </a:defRPr>
            </a:lvl1pPr>
          </a:lstStyle>
          <a:p>
            <a:pPr/>
            <a:r>
              <a:t>be sure to:</a:t>
            </a:r>
          </a:p>
        </p:txBody>
      </p:sp>
      <p:grpSp>
        <p:nvGrpSpPr>
          <p:cNvPr id="218" name="Group"/>
          <p:cNvGrpSpPr/>
          <p:nvPr/>
        </p:nvGrpSpPr>
        <p:grpSpPr>
          <a:xfrm>
            <a:off x="3024859" y="1816704"/>
            <a:ext cx="2821743" cy="2885568"/>
            <a:chOff x="0" y="0"/>
            <a:chExt cx="2821742" cy="2885567"/>
          </a:xfrm>
        </p:grpSpPr>
        <p:pic>
          <p:nvPicPr>
            <p:cNvPr id="216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2821743" cy="28855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7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48032" y="1481496"/>
              <a:ext cx="325678" cy="3256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8" grpId="2"/>
      <p:bldP build="p" bldLvl="5" animBg="1" rev="0" advAuto="0" spid="21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68246" y="722178"/>
            <a:ext cx="6888404" cy="36991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118;p19"/>
          <p:cNvGrpSpPr/>
          <p:nvPr/>
        </p:nvGrpSpPr>
        <p:grpSpPr>
          <a:xfrm>
            <a:off x="1449898" y="163764"/>
            <a:ext cx="6244204" cy="914172"/>
            <a:chOff x="-1" y="0"/>
            <a:chExt cx="6244202" cy="914170"/>
          </a:xfrm>
        </p:grpSpPr>
        <p:sp>
          <p:nvSpPr>
            <p:cNvPr id="226" name="Rectangle"/>
            <p:cNvSpPr/>
            <p:nvPr/>
          </p:nvSpPr>
          <p:spPr>
            <a:xfrm>
              <a:off x="-2" y="0"/>
              <a:ext cx="5574802" cy="914171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795527">
                <a:defRPr sz="1200">
                  <a:solidFill>
                    <a:schemeClr val="accent5"/>
                  </a:solidFill>
                </a:defRPr>
              </a:pPr>
            </a:p>
          </p:txBody>
        </p:sp>
        <p:grpSp>
          <p:nvGrpSpPr>
            <p:cNvPr id="229" name="Do now…"/>
            <p:cNvGrpSpPr/>
            <p:nvPr/>
          </p:nvGrpSpPr>
          <p:grpSpPr>
            <a:xfrm>
              <a:off x="11594" y="11594"/>
              <a:ext cx="6232608" cy="890981"/>
              <a:chOff x="-1" y="-1"/>
              <a:chExt cx="6232606" cy="890979"/>
            </a:xfrm>
          </p:grpSpPr>
          <p:sp>
            <p:nvSpPr>
              <p:cNvPr id="227" name="Rectangle"/>
              <p:cNvSpPr/>
              <p:nvPr/>
            </p:nvSpPr>
            <p:spPr>
              <a:xfrm>
                <a:off x="-2" y="-2"/>
                <a:ext cx="6232608" cy="89098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507148">
                  <a:defRPr sz="1300">
                    <a:solidFill>
                      <a:schemeClr val="accent5"/>
                    </a:solidFill>
                  </a:defRPr>
                </a:pPr>
              </a:p>
            </p:txBody>
          </p:sp>
          <p:sp>
            <p:nvSpPr>
              <p:cNvPr id="228" name="Mini-lesson…"/>
              <p:cNvSpPr txBox="1"/>
              <p:nvPr/>
            </p:nvSpPr>
            <p:spPr>
              <a:xfrm>
                <a:off x="15569" y="15569"/>
                <a:ext cx="6201466" cy="8598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1" tIns="91421" rIns="91421" bIns="91421" numCol="1" anchor="t">
                <a:normAutofit fontScale="100000" lnSpcReduction="0"/>
              </a:bodyPr>
              <a:lstStyle/>
              <a:p>
                <a:pPr defTabSz="507148">
                  <a:defRPr sz="2000">
                    <a:latin typeface="+mn-lt"/>
                    <a:ea typeface="+mn-ea"/>
                    <a:cs typeface="+mn-cs"/>
                    <a:sym typeface="Arial"/>
                  </a:defRPr>
                </a:pPr>
                <a:r>
                  <a:t>Coding to lean: Independent work</a:t>
                </a:r>
              </a:p>
              <a:p>
                <a:pPr defTabSz="507148">
                  <a:defRPr sz="1300">
                    <a:solidFill>
                      <a:schemeClr val="accent5"/>
                    </a:solidFill>
                  </a:defRPr>
                </a:pPr>
                <a:r>
                  <a:rPr>
                    <a:solidFill>
                      <a:schemeClr val="accent1"/>
                    </a:solidFill>
                  </a:rPr>
                  <a:t>Remain your workstation. Read BSTs below.</a:t>
                </a:r>
              </a:p>
            </p:txBody>
          </p:sp>
        </p:grpSp>
      </p:grpSp>
      <p:sp>
        <p:nvSpPr>
          <p:cNvPr id="231" name="be sure to:"/>
          <p:cNvSpPr txBox="1"/>
          <p:nvPr/>
        </p:nvSpPr>
        <p:spPr>
          <a:xfrm>
            <a:off x="1274700" y="1419419"/>
            <a:ext cx="1283445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507148">
              <a:defRPr sz="2000">
                <a:solidFill>
                  <a:schemeClr val="accent5">
                    <a:lumOff val="-9843"/>
                  </a:schemeClr>
                </a:solidFill>
              </a:defRPr>
            </a:lvl1pPr>
          </a:lstStyle>
          <a:p>
            <a:pPr/>
            <a:r>
              <a:t>be sure to: </a:t>
            </a:r>
          </a:p>
        </p:txBody>
      </p:sp>
      <p:sp>
        <p:nvSpPr>
          <p:cNvPr id="232" name="Continue working on CodeHS lessons for 5.1 and 5.2…"/>
          <p:cNvSpPr txBox="1"/>
          <p:nvPr/>
        </p:nvSpPr>
        <p:spPr>
          <a:xfrm>
            <a:off x="735815" y="1913303"/>
            <a:ext cx="2877133" cy="1104901"/>
          </a:xfrm>
          <a:prstGeom prst="rect">
            <a:avLst/>
          </a:prstGeom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87157" indent="-187157">
              <a:buSzPct val="100000"/>
              <a:buAutoNum type="arabicPeriod" startAt="1"/>
              <a:defRPr>
                <a:solidFill>
                  <a:schemeClr val="accent3">
                    <a:lumOff val="-9098"/>
                  </a:schemeClr>
                </a:solidFill>
              </a:defRPr>
            </a:pPr>
            <a:r>
              <a:t>Continue working on CodeHS lessons for 5.1 and 5.2</a:t>
            </a:r>
          </a:p>
          <a:p>
            <a:pPr marL="187157" indent="-187157">
              <a:buSzPct val="100000"/>
              <a:buAutoNum type="arabicPeriod" startAt="1"/>
              <a:defRPr>
                <a:solidFill>
                  <a:schemeClr val="accent3">
                    <a:lumOff val="-9098"/>
                  </a:schemeClr>
                </a:solidFill>
              </a:defRPr>
            </a:pPr>
            <a:r>
              <a:t>If you have a question, ask!</a:t>
            </a:r>
          </a:p>
          <a:p>
            <a:pPr marL="187157" indent="-187157">
              <a:buSzPct val="100000"/>
              <a:buAutoNum type="arabicPeriod" startAt="1"/>
              <a:defRPr>
                <a:solidFill>
                  <a:schemeClr val="accent3">
                    <a:lumOff val="-9098"/>
                  </a:schemeClr>
                </a:solidFill>
              </a:defRPr>
            </a:pPr>
            <a:r>
              <a:t>complete any remaining assignment for homework!</a:t>
            </a:r>
          </a:p>
        </p:txBody>
      </p:sp>
      <p:grpSp>
        <p:nvGrpSpPr>
          <p:cNvPr id="236" name="Group"/>
          <p:cNvGrpSpPr/>
          <p:nvPr/>
        </p:nvGrpSpPr>
        <p:grpSpPr>
          <a:xfrm>
            <a:off x="3764158" y="3204979"/>
            <a:ext cx="4604611" cy="1500027"/>
            <a:chOff x="0" y="0"/>
            <a:chExt cx="4604610" cy="1500025"/>
          </a:xfrm>
        </p:grpSpPr>
        <p:pic>
          <p:nvPicPr>
            <p:cNvPr id="233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39018" r="0" b="10405"/>
            <a:stretch>
              <a:fillRect/>
            </a:stretch>
          </p:blipFill>
          <p:spPr>
            <a:xfrm>
              <a:off x="0" y="347219"/>
              <a:ext cx="4604611" cy="11528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4" name="Getter method:"/>
            <p:cNvSpPr/>
            <p:nvPr/>
          </p:nvSpPr>
          <p:spPr>
            <a:xfrm>
              <a:off x="155850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Getter method:</a:t>
              </a:r>
            </a:p>
          </p:txBody>
        </p:sp>
        <p:sp>
          <p:nvSpPr>
            <p:cNvPr id="235" name="Setter method:"/>
            <p:cNvSpPr/>
            <p:nvPr/>
          </p:nvSpPr>
          <p:spPr>
            <a:xfrm>
              <a:off x="2289450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/>
              <a:r>
                <a:t>Setter method:</a:t>
              </a:r>
            </a:p>
          </p:txBody>
        </p:sp>
      </p:grpSp>
      <p:pic>
        <p:nvPicPr>
          <p:cNvPr id="23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30418" y="1129247"/>
            <a:ext cx="2507092" cy="15669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86968">
              <a:defRPr sz="2910"/>
            </a:lvl1pPr>
          </a:lstStyle>
          <a:p>
            <a:pPr/>
            <a:r>
              <a:t>e</a:t>
            </a:r>
          </a:p>
        </p:txBody>
      </p:sp>
      <p:sp>
        <p:nvSpPr>
          <p:cNvPr id="240" name="What was most challenging about building a SuperHero class?…"/>
          <p:cNvSpPr txBox="1"/>
          <p:nvPr/>
        </p:nvSpPr>
        <p:spPr>
          <a:xfrm>
            <a:off x="778973" y="1924050"/>
            <a:ext cx="3278433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87157" indent="-187157">
              <a:buSzPct val="100000"/>
              <a:buAutoNum type="arabicPeriod" startAt="1"/>
            </a:pPr>
            <a:r>
              <a:t>What was most challenging about building a </a:t>
            </a:r>
            <a:r>
              <a:rPr>
                <a:solidFill>
                  <a:schemeClr val="accent3">
                    <a:lumOff val="-9098"/>
                  </a:schemeClr>
                </a:solidFill>
              </a:rPr>
              <a:t>SuperHero</a:t>
            </a:r>
            <a:r>
              <a:t> class?</a:t>
            </a:r>
          </a:p>
          <a:p>
            <a:pPr marL="187157" indent="-187157">
              <a:buSzPct val="100000"/>
              <a:buAutoNum type="arabicPeriod" startAt="1"/>
            </a:pPr>
            <a:r>
              <a:t>How do you determine if information should be </a:t>
            </a:r>
            <a:r>
              <a:rPr>
                <a:solidFill>
                  <a:schemeClr val="accent5"/>
                </a:solidFill>
              </a:rPr>
              <a:t>accessible</a:t>
            </a:r>
            <a:r>
              <a:t>, </a:t>
            </a:r>
            <a:r>
              <a:rPr>
                <a:solidFill>
                  <a:schemeClr val="accent5"/>
                </a:solidFill>
              </a:rPr>
              <a:t>modifiable</a:t>
            </a:r>
            <a:r>
              <a:t>, </a:t>
            </a:r>
            <a:r>
              <a:rPr>
                <a:solidFill>
                  <a:schemeClr val="accent5"/>
                </a:solidFill>
              </a:rPr>
              <a:t>both</a:t>
            </a:r>
            <a:r>
              <a:t>, or </a:t>
            </a:r>
            <a:r>
              <a:rPr>
                <a:solidFill>
                  <a:schemeClr val="accent5"/>
                </a:solidFill>
              </a:rPr>
              <a:t>neither</a:t>
            </a:r>
            <a:r>
              <a:t>. </a:t>
            </a:r>
          </a:p>
          <a:p>
            <a:pPr marL="187157" indent="-187157">
              <a:buSzPct val="100000"/>
              <a:buAutoNum type="arabicPeriod" startAt="1"/>
            </a:pPr>
            <a:r>
              <a:t>How is combining classes useful  if we want to </a:t>
            </a:r>
            <a:r>
              <a:rPr>
                <a:solidFill>
                  <a:schemeClr val="accent3"/>
                </a:solidFill>
              </a:rPr>
              <a:t>encapsulate</a:t>
            </a:r>
            <a:r>
              <a:t> information?</a:t>
            </a:r>
          </a:p>
        </p:txBody>
      </p:sp>
      <p:pic>
        <p:nvPicPr>
          <p:cNvPr id="24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16052" y="1554712"/>
            <a:ext cx="3053022" cy="2034076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Reflection: Thinking about thinking…"/>
          <p:cNvSpPr txBox="1"/>
          <p:nvPr/>
        </p:nvSpPr>
        <p:spPr>
          <a:xfrm>
            <a:off x="1404467" y="357128"/>
            <a:ext cx="7302728" cy="93969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normAutofit fontScale="100000" lnSpcReduction="0"/>
          </a:bodyPr>
          <a:lstStyle/>
          <a:p>
            <a:pPr defTabSz="813816">
              <a:defRPr sz="2100">
                <a:latin typeface="+mn-lt"/>
                <a:ea typeface="+mn-ea"/>
                <a:cs typeface="+mn-cs"/>
                <a:sym typeface="Arial"/>
              </a:defRPr>
            </a:pPr>
            <a:r>
              <a:t>Reflection: Thinking about thinking</a:t>
            </a:r>
          </a:p>
          <a:p>
            <a:pPr defTabSz="813816">
              <a:defRPr sz="1200">
                <a:solidFill>
                  <a:schemeClr val="accent5"/>
                </a:solidFill>
              </a:defRPr>
            </a:pPr>
            <a:r>
              <a:t>be sure to:</a:t>
            </a:r>
            <a:r>
              <a:rPr>
                <a:solidFill>
                  <a:schemeClr val="accent5">
                    <a:lumOff val="-9843"/>
                  </a:schemeClr>
                </a:solidFill>
              </a:rPr>
              <a:t> </a:t>
            </a:r>
            <a:r>
              <a:rPr>
                <a:solidFill>
                  <a:schemeClr val="accent3">
                    <a:lumOff val="-9098"/>
                  </a:schemeClr>
                </a:solidFill>
              </a:rPr>
              <a:t>Answer each question below in your </a:t>
            </a:r>
            <a:r>
              <a:rPr u="sng">
                <a:solidFill>
                  <a:schemeClr val="accent3">
                    <a:lumOff val="-9098"/>
                  </a:schemeClr>
                </a:solidFill>
              </a:rPr>
              <a:t>notebook</a:t>
            </a:r>
            <a:r>
              <a:rPr>
                <a:solidFill>
                  <a:schemeClr val="accent3">
                    <a:lumOff val="-9098"/>
                  </a:schemeClr>
                </a:solidFill>
              </a:rPr>
              <a:t> with a complete sentence. Be prepared to share out.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40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46524"/>
      </a:lt1>
      <a:dk2>
        <a:srgbClr val="A7A7A7"/>
      </a:dk2>
      <a:lt2>
        <a:srgbClr val="535353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000FF"/>
      </a:hlink>
      <a:folHlink>
        <a:srgbClr val="FF00FF"/>
      </a:folHlink>
    </a:clrScheme>
    <a:fontScheme name="Swiss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wis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46524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F46524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F46524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000FF"/>
      </a:hlink>
      <a:folHlink>
        <a:srgbClr val="FF00FF"/>
      </a:folHlink>
    </a:clrScheme>
    <a:fontScheme name="Swiss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wis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46524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F46524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F46524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